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 id="2147483655" r:id="rId3"/>
  </p:sldMasterIdLst>
  <p:notesMasterIdLst>
    <p:notesMasterId r:id="rId6"/>
  </p:notesMasterIdLst>
  <p:handoutMasterIdLst>
    <p:handoutMasterId r:id="rId53"/>
  </p:handoutMasterIdLst>
  <p:sldIdLst>
    <p:sldId id="256" r:id="rId4"/>
    <p:sldId id="257" r:id="rId5"/>
    <p:sldId id="321" r:id="rId7"/>
    <p:sldId id="320" r:id="rId8"/>
    <p:sldId id="258" r:id="rId9"/>
    <p:sldId id="366" r:id="rId10"/>
    <p:sldId id="319" r:id="rId11"/>
    <p:sldId id="365" r:id="rId12"/>
    <p:sldId id="259" r:id="rId13"/>
    <p:sldId id="260" r:id="rId14"/>
    <p:sldId id="261" r:id="rId15"/>
    <p:sldId id="262" r:id="rId16"/>
    <p:sldId id="326" r:id="rId17"/>
    <p:sldId id="272" r:id="rId18"/>
    <p:sldId id="325" r:id="rId19"/>
    <p:sldId id="294" r:id="rId20"/>
    <p:sldId id="271" r:id="rId21"/>
    <p:sldId id="263" r:id="rId22"/>
    <p:sldId id="296" r:id="rId23"/>
    <p:sldId id="264" r:id="rId24"/>
    <p:sldId id="327" r:id="rId25"/>
    <p:sldId id="323" r:id="rId26"/>
    <p:sldId id="268" r:id="rId27"/>
    <p:sldId id="328" r:id="rId28"/>
    <p:sldId id="293" r:id="rId29"/>
    <p:sldId id="329" r:id="rId30"/>
    <p:sldId id="330" r:id="rId31"/>
    <p:sldId id="267" r:id="rId32"/>
    <p:sldId id="287" r:id="rId33"/>
    <p:sldId id="331" r:id="rId34"/>
    <p:sldId id="332" r:id="rId35"/>
    <p:sldId id="269" r:id="rId36"/>
    <p:sldId id="292" r:id="rId37"/>
    <p:sldId id="288" r:id="rId38"/>
    <p:sldId id="289" r:id="rId39"/>
    <p:sldId id="290" r:id="rId40"/>
    <p:sldId id="270" r:id="rId41"/>
    <p:sldId id="274" r:id="rId42"/>
    <p:sldId id="279" r:id="rId43"/>
    <p:sldId id="333" r:id="rId44"/>
    <p:sldId id="334" r:id="rId45"/>
    <p:sldId id="280" r:id="rId46"/>
    <p:sldId id="281" r:id="rId47"/>
    <p:sldId id="282" r:id="rId48"/>
    <p:sldId id="283" r:id="rId49"/>
    <p:sldId id="318" r:id="rId50"/>
    <p:sldId id="317" r:id="rId51"/>
    <p:sldId id="284" r:id="rId52"/>
  </p:sldIdLst>
  <p:sldSz cx="9144000" cy="6858000" type="screen4x3"/>
  <p:notesSz cx="6858000" cy="9144000"/>
  <p:custDataLst>
    <p:tags r:id="rId57"/>
  </p:custDataLst>
  <p:defaultTextStyle>
    <a:defPPr>
      <a:defRPr lang="en-US"/>
    </a:defPPr>
    <a:lvl1pPr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3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32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4" userDrawn="1">
          <p15:clr>
            <a:srgbClr val="A4A3A4"/>
          </p15:clr>
        </p15:guide>
        <p15:guide id="2" pos="3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800000"/>
    <a:srgbClr val="3A3AEA"/>
    <a:srgbClr val="CC0000"/>
    <a:srgbClr val="254275"/>
    <a:srgbClr val="E8EC58"/>
    <a:srgbClr val="006666"/>
    <a:srgbClr val="45F756"/>
    <a:srgbClr val="F8FB77"/>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E16CCB-BC4F-488D-86EE-C7EC4B494D31}" styleName="{d81a1682-f6d3-453d-a0b4-2df6d50f48b8}">
    <a:wholeTbl>
      <a:tcTxStyle>
        <a:fontRef idx="none">
          <a:prstClr val="black"/>
        </a:fontRef>
      </a:tcTxStyle>
      <a:tcStyle>
        <a:tcBdr>
          <a:left>
            <a:ln w="6350" cmpd="sng">
              <a:solidFill>
                <a:srgbClr val="D8DBBB"/>
              </a:solidFill>
            </a:ln>
          </a:left>
          <a:right>
            <a:ln w="6350" cmpd="sng">
              <a:solidFill>
                <a:srgbClr val="D8DBBB"/>
              </a:solidFill>
            </a:ln>
          </a:right>
          <a:top>
            <a:ln w="6350" cmpd="sng">
              <a:solidFill>
                <a:srgbClr val="D8DBBB"/>
              </a:solidFill>
            </a:ln>
          </a:top>
          <a:bottom>
            <a:ln w="6350" cmpd="sng">
              <a:solidFill>
                <a:srgbClr val="D8DBBB"/>
              </a:solidFill>
            </a:ln>
          </a:bottom>
          <a:insideH>
            <a:ln w="6350" cmpd="sng">
              <a:solidFill>
                <a:srgbClr val="D8DBBB"/>
              </a:solidFill>
            </a:ln>
          </a:insideH>
          <a:insideV>
            <a:ln w="6350" cmpd="sng">
              <a:solidFill>
                <a:srgbClr val="D8DBBB"/>
              </a:solidFill>
            </a:ln>
          </a:insideV>
        </a:tcBdr>
        <a:fill>
          <a:solidFill>
            <a:srgbClr val="FFFFFF"/>
          </a:solidFill>
        </a:fill>
      </a:tcStyle>
    </a:wholeTbl>
    <a:firstRow>
      <a:tcTxStyle>
        <a:fontRef idx="none">
          <a:prstClr val="black"/>
        </a:fontRef>
      </a:tcTxStyle>
      <a:tcStyle>
        <a:tcBdr>
          <a:left>
            <a:ln w="6350" cmpd="sng">
              <a:solidFill>
                <a:srgbClr val="FFFFFF"/>
              </a:solidFill>
            </a:ln>
          </a:left>
          <a:right>
            <a:ln w="6350" cmpd="sng">
              <a:solidFill>
                <a:srgbClr val="FFFFFF"/>
              </a:solidFill>
            </a:ln>
          </a:right>
          <a:top>
            <a:ln w="6350" cmpd="sng">
              <a:solidFill>
                <a:srgbClr val="FFFFFF"/>
              </a:solidFill>
            </a:ln>
          </a:top>
          <a:bottom>
            <a:ln w="6350" cmpd="sng">
              <a:solidFill>
                <a:srgbClr val="FFFFFF"/>
              </a:solidFill>
            </a:ln>
          </a:bottom>
          <a:insideV>
            <a:ln w="6350" cmpd="sng">
              <a:solidFill>
                <a:srgbClr val="FFFFFF"/>
              </a:solidFill>
            </a:ln>
          </a:insideV>
        </a:tcBdr>
        <a:fill>
          <a:solidFill>
            <a:srgbClr val="D8DBB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6268" autoAdjust="0"/>
  </p:normalViewPr>
  <p:slideViewPr>
    <p:cSldViewPr showGuides="1">
      <p:cViewPr varScale="1">
        <p:scale>
          <a:sx n="73" d="100"/>
          <a:sy n="73" d="100"/>
        </p:scale>
        <p:origin x="2144" y="48"/>
      </p:cViewPr>
      <p:guideLst>
        <p:guide orient="horz" pos="2154"/>
        <p:guide pos="39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11472"/>
    </p:cViewPr>
  </p:sorterViewPr>
  <p:notesViewPr>
    <p:cSldViewPr>
      <p:cViewPr varScale="1">
        <p:scale>
          <a:sx n="73" d="100"/>
          <a:sy n="73" d="100"/>
        </p:scale>
        <p:origin x="3424" y="6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7" Type="http://schemas.openxmlformats.org/officeDocument/2006/relationships/tags" Target="tags/tag1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42" name="页眉占位符 61441"/>
          <p:cNvSpPr>
            <a:spLocks noGrp="1"/>
          </p:cNvSpPr>
          <p:nvPr>
            <p:ph type="hdr" sz="quarter"/>
          </p:nvPr>
        </p:nvSpPr>
        <p:spPr>
          <a:xfrm>
            <a:off x="0" y="0"/>
            <a:ext cx="2971800" cy="457200"/>
          </a:xfrm>
          <a:prstGeom prst="rect">
            <a:avLst/>
          </a:prstGeom>
          <a:noFill/>
          <a:ln w="9525">
            <a:noFill/>
          </a:ln>
        </p:spPr>
        <p:txBody>
          <a:bodyPr/>
          <a:lstStyle>
            <a:lvl1pPr eaLnBrk="1" hangingPunct="1">
              <a:buFont typeface="Arial" panose="020B0604020202020204" pitchFamily="34" charset="0"/>
              <a:buNone/>
              <a:defRPr sz="1200" noProof="1"/>
            </a:lvl1pPr>
          </a:lstStyle>
          <a:p>
            <a:pPr>
              <a:defRPr/>
            </a:pPr>
            <a:endParaRPr lang="zh-CN" altLang="en-US"/>
          </a:p>
        </p:txBody>
      </p:sp>
      <p:sp>
        <p:nvSpPr>
          <p:cNvPr id="61443" name="日期占位符 61442"/>
          <p:cNvSpPr>
            <a:spLocks noGrp="1"/>
          </p:cNvSpPr>
          <p:nvPr>
            <p:ph type="dt" sz="quarter" idx="1"/>
          </p:nvPr>
        </p:nvSpPr>
        <p:spPr>
          <a:xfrm>
            <a:off x="3886200" y="0"/>
            <a:ext cx="2971800" cy="457200"/>
          </a:xfrm>
          <a:prstGeom prst="rect">
            <a:avLst/>
          </a:prstGeom>
          <a:noFill/>
          <a:ln w="9525">
            <a:noFill/>
          </a:ln>
        </p:spPr>
        <p:txBody>
          <a:bodyPr/>
          <a:lstStyle>
            <a:lvl1pPr algn="r" eaLnBrk="1" hangingPunct="1">
              <a:buFont typeface="Arial" panose="020B0604020202020204" pitchFamily="34" charset="0"/>
              <a:buNone/>
              <a:defRPr sz="1200" noProof="1" dirty="0">
                <a:cs typeface="+mn-ea"/>
              </a:defRPr>
            </a:lvl1pPr>
          </a:lstStyle>
          <a:p>
            <a:pPr>
              <a:defRPr/>
            </a:pPr>
            <a:fld id="{DB98CD33-C432-40FD-8F2E-A253140218FE}" type="datetime1">
              <a:rPr lang="zh-CN" altLang="en-US"/>
            </a:fld>
            <a:endParaRPr lang="zh-CN" altLang="en-US">
              <a:cs typeface="+mn-cs"/>
            </a:endParaRPr>
          </a:p>
        </p:txBody>
      </p:sp>
      <p:sp>
        <p:nvSpPr>
          <p:cNvPr id="61444" name="页脚占位符 61443"/>
          <p:cNvSpPr>
            <a:spLocks noGrp="1"/>
          </p:cNvSpPr>
          <p:nvPr>
            <p:ph type="ftr" sz="quarter" idx="2"/>
          </p:nvPr>
        </p:nvSpPr>
        <p:spPr>
          <a:xfrm>
            <a:off x="0" y="8686800"/>
            <a:ext cx="2971800" cy="457200"/>
          </a:xfrm>
          <a:prstGeom prst="rect">
            <a:avLst/>
          </a:prstGeom>
          <a:noFill/>
          <a:ln w="9525">
            <a:noFill/>
          </a:ln>
        </p:spPr>
        <p:txBody>
          <a:bodyPr anchor="b"/>
          <a:lstStyle>
            <a:lvl1pPr eaLnBrk="1" hangingPunct="1">
              <a:buFont typeface="Arial" panose="020B0604020202020204" pitchFamily="34" charset="0"/>
              <a:buNone/>
              <a:defRPr sz="1200" noProof="1"/>
            </a:lvl1pPr>
          </a:lstStyle>
          <a:p>
            <a:pPr>
              <a:defRPr/>
            </a:pPr>
            <a:endParaRPr lang="zh-CN" altLang="en-US"/>
          </a:p>
        </p:txBody>
      </p:sp>
      <p:sp>
        <p:nvSpPr>
          <p:cNvPr id="61445" name="灯片编号占位符 61444"/>
          <p:cNvSpPr>
            <a:spLocks noGrp="1"/>
          </p:cNvSpPr>
          <p:nvPr>
            <p:ph type="sldNum" sz="quarter" idx="3"/>
          </p:nvPr>
        </p:nvSpPr>
        <p:spPr>
          <a:xfrm>
            <a:off x="3886200" y="8686800"/>
            <a:ext cx="2971800" cy="457200"/>
          </a:xfrm>
          <a:prstGeom prst="rect">
            <a:avLst/>
          </a:prstGeom>
          <a:noFill/>
          <a:ln w="9525">
            <a:noFill/>
          </a:ln>
        </p:spPr>
        <p:txBody>
          <a:bodyPr anchor="b"/>
          <a:lstStyle>
            <a:lvl1pPr algn="r" eaLnBrk="1" hangingPunct="1">
              <a:buFont typeface="Arial" panose="020B0604020202020204" pitchFamily="34" charset="0"/>
              <a:buNone/>
              <a:defRPr sz="1200" noProof="1" dirty="0">
                <a:cs typeface="+mn-ea"/>
              </a:defRPr>
            </a:lvl1pPr>
          </a:lstStyle>
          <a:p>
            <a:pPr>
              <a:defRPr/>
            </a:pPr>
            <a:fld id="{07FFE450-AE16-41D2-BB2B-776E4ADF0872}" type="slidenum">
              <a:rPr lang="zh-CN" altLang="en-US"/>
            </a:fld>
            <a:endParaRPr lang="zh-CN" altLang="en-US">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58.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1490" name="页眉占位符 191489"/>
          <p:cNvSpPr>
            <a:spLocks noGrp="1"/>
          </p:cNvSpPr>
          <p:nvPr>
            <p:ph type="hdr" sz="quarter"/>
          </p:nvPr>
        </p:nvSpPr>
        <p:spPr>
          <a:xfrm>
            <a:off x="0" y="0"/>
            <a:ext cx="2971800" cy="457200"/>
          </a:xfrm>
          <a:prstGeom prst="rect">
            <a:avLst/>
          </a:prstGeom>
          <a:noFill/>
          <a:ln w="9525">
            <a:noFill/>
          </a:ln>
        </p:spPr>
        <p:txBody>
          <a:bodyPr vert="horz" wrap="square" lIns="91440" tIns="45720" rIns="91440" bIns="45720" numCol="1" anchor="t" anchorCtr="0" compatLnSpc="1"/>
          <a:lstStyle>
            <a:lvl1pPr algn="ctr" eaLnBrk="1" hangingPunct="1">
              <a:spcBef>
                <a:spcPct val="20000"/>
              </a:spcBef>
              <a:buClr>
                <a:srgbClr val="336600"/>
              </a:buClr>
              <a:buSzPct val="80000"/>
              <a:buFont typeface="Arial" panose="020B0604020202020204" pitchFamily="34" charset="0"/>
              <a:buBlip>
                <a:blip r:embed="rId1"/>
              </a:buBlip>
              <a:defRPr sz="1200" b="1" smtClean="0">
                <a:latin typeface="楷体_GB2312" pitchFamily="49" charset="-122"/>
                <a:ea typeface="楷体_GB2312" pitchFamily="49" charset="-122"/>
              </a:defRPr>
            </a:lvl1pPr>
          </a:lstStyle>
          <a:p>
            <a:pPr>
              <a:defRPr/>
            </a:pPr>
            <a:endParaRPr lang="zh-CN" altLang="en-US"/>
          </a:p>
        </p:txBody>
      </p:sp>
      <p:sp>
        <p:nvSpPr>
          <p:cNvPr id="191491" name="日期占位符 191490"/>
          <p:cNvSpPr>
            <a:spLocks noGrp="1"/>
          </p:cNvSpPr>
          <p:nvPr>
            <p:ph type="dt" idx="1"/>
          </p:nvPr>
        </p:nvSpPr>
        <p:spPr>
          <a:xfrm>
            <a:off x="3886200" y="0"/>
            <a:ext cx="2971800" cy="457200"/>
          </a:xfrm>
          <a:prstGeom prst="rect">
            <a:avLst/>
          </a:prstGeom>
          <a:noFill/>
          <a:ln w="9525">
            <a:noFill/>
          </a:ln>
        </p:spPr>
        <p:txBody>
          <a:bodyPr vert="horz" wrap="square" lIns="91440" tIns="45720" rIns="91440" bIns="45720" numCol="1" anchor="t" anchorCtr="0" compatLnSpc="1"/>
          <a:lstStyle>
            <a:lvl1pPr algn="r" eaLnBrk="1" hangingPunct="1">
              <a:spcBef>
                <a:spcPct val="20000"/>
              </a:spcBef>
              <a:buClr>
                <a:srgbClr val="336600"/>
              </a:buClr>
              <a:buSzPct val="80000"/>
              <a:buFont typeface="Arial" panose="020B0604020202020204" pitchFamily="34" charset="0"/>
              <a:buBlip>
                <a:blip r:embed="rId1"/>
              </a:buBlip>
              <a:defRPr sz="1200" b="1" smtClean="0">
                <a:latin typeface="楷体_GB2312" pitchFamily="49" charset="-122"/>
                <a:ea typeface="楷体_GB2312" pitchFamily="49" charset="-122"/>
              </a:defRPr>
            </a:lvl1pPr>
          </a:lstStyle>
          <a:p>
            <a:pPr>
              <a:defRPr/>
            </a:pPr>
            <a:fld id="{49C06E6C-F6AD-4928-A1AB-B5E8D262CEF6}" type="datetime1">
              <a:rPr lang="zh-CN" altLang="en-US"/>
            </a:fld>
            <a:endParaRPr lang="zh-CN" altLang="en-US"/>
          </a:p>
        </p:txBody>
      </p:sp>
      <p:sp>
        <p:nvSpPr>
          <p:cNvPr id="5124" name="幻灯片图像占位符 191491"/>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5" name="文本占位符 191492"/>
          <p:cNvSpPr>
            <a:spLocks noGrp="1" noChangeArrowheads="1"/>
          </p:cNvSpPr>
          <p:nvPr>
            <p:ph type="body" sz="quarter" idx="9"/>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91494" name="页脚占位符 191493"/>
          <p:cNvSpPr>
            <a:spLocks noGrp="1"/>
          </p:cNvSpPr>
          <p:nvPr>
            <p:ph type="ftr" sz="quarter" idx="4"/>
          </p:nvPr>
        </p:nvSpPr>
        <p:spPr>
          <a:xfrm>
            <a:off x="0" y="8686800"/>
            <a:ext cx="2971800" cy="457200"/>
          </a:xfrm>
          <a:prstGeom prst="rect">
            <a:avLst/>
          </a:prstGeom>
          <a:noFill/>
          <a:ln w="9525">
            <a:noFill/>
          </a:ln>
        </p:spPr>
        <p:txBody>
          <a:bodyPr vert="horz" wrap="square" lIns="91440" tIns="45720" rIns="91440" bIns="45720" numCol="1" anchor="b" anchorCtr="0" compatLnSpc="1"/>
          <a:lstStyle>
            <a:lvl1pPr algn="ctr" eaLnBrk="1" hangingPunct="1">
              <a:spcBef>
                <a:spcPct val="20000"/>
              </a:spcBef>
              <a:buClr>
                <a:srgbClr val="336600"/>
              </a:buClr>
              <a:buSzPct val="80000"/>
              <a:buFont typeface="Arial" panose="020B0604020202020204" pitchFamily="34" charset="0"/>
              <a:buBlip>
                <a:blip r:embed="rId1"/>
              </a:buBlip>
              <a:defRPr sz="1200" b="1" smtClean="0">
                <a:latin typeface="楷体_GB2312" pitchFamily="49" charset="-122"/>
                <a:ea typeface="楷体_GB2312" pitchFamily="49" charset="-122"/>
              </a:defRPr>
            </a:lvl1pPr>
          </a:lstStyle>
          <a:p>
            <a:pPr>
              <a:defRPr/>
            </a:pPr>
            <a:endParaRPr lang="zh-CN" altLang="en-US"/>
          </a:p>
        </p:txBody>
      </p:sp>
      <p:sp>
        <p:nvSpPr>
          <p:cNvPr id="191495" name="灯片编号占位符 191494"/>
          <p:cNvSpPr>
            <a:spLocks noGrp="1"/>
          </p:cNvSpPr>
          <p:nvPr>
            <p:ph type="sldNum" sz="quarter" idx="5"/>
          </p:nvPr>
        </p:nvSpPr>
        <p:spPr>
          <a:xfrm>
            <a:off x="3886200" y="8686800"/>
            <a:ext cx="2971800" cy="457200"/>
          </a:xfrm>
          <a:prstGeom prst="rect">
            <a:avLst/>
          </a:prstGeom>
          <a:noFill/>
          <a:ln w="9525">
            <a:noFill/>
          </a:ln>
        </p:spPr>
        <p:txBody>
          <a:bodyPr vert="horz" wrap="square" lIns="91440" tIns="45720" rIns="91440" bIns="45720" numCol="1" anchor="b" anchorCtr="0" compatLnSpc="1"/>
          <a:lstStyle>
            <a:lvl1pPr algn="r" eaLnBrk="1" hangingPunct="1">
              <a:spcBef>
                <a:spcPct val="20000"/>
              </a:spcBef>
              <a:buClr>
                <a:srgbClr val="336600"/>
              </a:buClr>
              <a:buSzPct val="80000"/>
              <a:buFont typeface="Arial" panose="020B0604020202020204" pitchFamily="34" charset="0"/>
              <a:buBlip>
                <a:blip r:embed="rId1"/>
              </a:buBlip>
              <a:defRPr sz="1200" b="1" smtClean="0">
                <a:latin typeface="楷体_GB2312" pitchFamily="49" charset="-122"/>
                <a:ea typeface="楷体_GB2312" pitchFamily="49" charset="-122"/>
              </a:defRPr>
            </a:lvl1pPr>
          </a:lstStyle>
          <a:p>
            <a:pPr>
              <a:defRPr/>
            </a:pPr>
            <a:fld id="{BD1ED66A-D276-4BD0-95DE-A4261ED5F0D1}" type="slidenum">
              <a:rPr lang="zh-CN" altLang="en-US"/>
            </a:fld>
            <a:endParaRPr lang="zh-CN" alt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0070C0"/>
                </a:solidFill>
                <a:latin typeface="宋体" panose="02010600030101010101" pitchFamily="2" charset="-122"/>
                <a:cs typeface="Times New Roman" panose="02020603050405020304" pitchFamily="18" charset="0"/>
              </a:rPr>
              <a:t>温度低于临界温度，施加临界压力可以液化，那么温度高于临界温度，压力大于等于临界压力是什么状态？气态？</a:t>
            </a:r>
            <a:r>
              <a:rPr lang="en-US" altLang="zh-CN" sz="1200" dirty="0" smtClean="0">
                <a:solidFill>
                  <a:srgbClr val="0070C0"/>
                </a:solidFill>
                <a:latin typeface="宋体" panose="02010600030101010101" pitchFamily="2" charset="-122"/>
                <a:cs typeface="Times New Roman" panose="02020603050405020304" pitchFamily="18" charset="0"/>
              </a:rPr>
              <a:t>NO</a:t>
            </a:r>
            <a:endParaRPr lang="en-US" altLang="zh-CN" sz="1200" dirty="0" smtClean="0">
              <a:solidFill>
                <a:srgbClr val="0070C0"/>
              </a:solidFill>
              <a:latin typeface="宋体" panose="02010600030101010101" pitchFamily="2" charset="-122"/>
              <a:cs typeface="Times New Roman" panose="02020603050405020304" pitchFamily="18" charset="0"/>
            </a:endParaRPr>
          </a:p>
          <a:p>
            <a:endParaRPr lang="en-US" altLang="zh-CN" sz="1200" dirty="0" smtClean="0">
              <a:solidFill>
                <a:srgbClr val="0070C0"/>
              </a:solidFill>
              <a:latin typeface="宋体" panose="02010600030101010101" pitchFamily="2" charset="-122"/>
              <a:cs typeface="Times New Roman" panose="02020603050405020304" pitchFamily="18" charset="0"/>
            </a:endParaRPr>
          </a:p>
          <a:p>
            <a:r>
              <a:rPr lang="zh-CN" altLang="en-US" sz="1200" dirty="0" smtClean="0">
                <a:solidFill>
                  <a:srgbClr val="0070C0"/>
                </a:solidFill>
                <a:latin typeface="宋体" panose="02010600030101010101" pitchFamily="2" charset="-122"/>
                <a:cs typeface="Times New Roman" panose="02020603050405020304" pitchFamily="18" charset="0"/>
              </a:rPr>
              <a:t>如脱脂食品、去咖啡因饮料。蜂胶</a:t>
            </a:r>
            <a:br>
              <a:rPr lang="zh-CN" altLang="en-US" sz="1400" dirty="0" smtClean="0">
                <a:solidFill>
                  <a:schemeClr val="accent6">
                    <a:lumMod val="50000"/>
                  </a:schemeClr>
                </a:solidFill>
                <a:latin typeface="宋体" panose="02010600030101010101" pitchFamily="2" charset="-122"/>
                <a:cs typeface="Times New Roman" panose="02020603050405020304" pitchFamily="18" charset="0"/>
              </a:rPr>
            </a:br>
            <a:r>
              <a:rPr lang="en-US" altLang="zh-CN" sz="1400" dirty="0" smtClean="0">
                <a:solidFill>
                  <a:schemeClr val="accent6">
                    <a:lumMod val="50000"/>
                  </a:schemeClr>
                </a:solidFill>
                <a:latin typeface="宋体" panose="02010600030101010101" pitchFamily="2" charset="-122"/>
                <a:cs typeface="Times New Roman" panose="02020603050405020304" pitchFamily="18" charset="0"/>
              </a:rPr>
              <a:t>SC CO</a:t>
            </a:r>
            <a:r>
              <a:rPr lang="en-US" altLang="zh-CN" sz="1400" baseline="-25000" dirty="0" smtClean="0">
                <a:solidFill>
                  <a:schemeClr val="accent6">
                    <a:lumMod val="50000"/>
                  </a:schemeClr>
                </a:solidFill>
                <a:latin typeface="宋体" panose="02010600030101010101" pitchFamily="2" charset="-122"/>
                <a:cs typeface="Times New Roman" panose="02020603050405020304" pitchFamily="18" charset="0"/>
              </a:rPr>
              <a:t>2</a:t>
            </a:r>
            <a:r>
              <a:rPr lang="zh-CN" altLang="en-US" sz="1400" dirty="0" smtClean="0">
                <a:solidFill>
                  <a:schemeClr val="accent6">
                    <a:lumMod val="50000"/>
                  </a:schemeClr>
                </a:solidFill>
                <a:latin typeface="宋体" panose="02010600030101010101" pitchFamily="2" charset="-122"/>
                <a:cs typeface="Times New Roman" panose="02020603050405020304" pitchFamily="18" charset="0"/>
              </a:rPr>
              <a:t>也开始用于衣物干洗。</a:t>
            </a:r>
            <a:r>
              <a:rPr lang="zh-CN" altLang="en-US" sz="1200" dirty="0" smtClean="0">
                <a:solidFill>
                  <a:srgbClr val="0070C0"/>
                </a:solidFill>
                <a:latin typeface="宋体" panose="02010600030101010101" pitchFamily="2" charset="-122"/>
                <a:cs typeface="Times New Roman" panose="02020603050405020304" pitchFamily="18" charset="0"/>
              </a:rPr>
              <a:t>美国北卡大学的</a:t>
            </a:r>
            <a:r>
              <a:rPr lang="en-US" altLang="zh-CN" sz="1200" dirty="0" smtClean="0">
                <a:solidFill>
                  <a:srgbClr val="0070C0"/>
                </a:solidFill>
                <a:latin typeface="宋体" panose="02010600030101010101" pitchFamily="2" charset="-122"/>
                <a:cs typeface="Times New Roman" panose="02020603050405020304" pitchFamily="18" charset="0"/>
              </a:rPr>
              <a:t>Joseph M. DeSimone</a:t>
            </a:r>
            <a:r>
              <a:rPr lang="zh-CN" altLang="en-US" sz="1200" dirty="0" smtClean="0">
                <a:solidFill>
                  <a:srgbClr val="0070C0"/>
                </a:solidFill>
                <a:latin typeface="宋体" panose="02010600030101010101" pitchFamily="2" charset="-122"/>
                <a:cs typeface="Times New Roman" panose="02020603050405020304" pitchFamily="18" charset="0"/>
              </a:rPr>
              <a:t>由于设计新型绿色干洗剂而获得</a:t>
            </a:r>
            <a:r>
              <a:rPr lang="en-US" altLang="zh-CN" sz="1200" dirty="0" smtClean="0">
                <a:solidFill>
                  <a:srgbClr val="0070C0"/>
                </a:solidFill>
                <a:latin typeface="宋体" panose="02010600030101010101" pitchFamily="2" charset="-122"/>
                <a:cs typeface="Times New Roman" panose="02020603050405020304" pitchFamily="18" charset="0"/>
              </a:rPr>
              <a:t>1997</a:t>
            </a:r>
            <a:r>
              <a:rPr lang="zh-CN" altLang="en-US" sz="1200" dirty="0" smtClean="0">
                <a:solidFill>
                  <a:srgbClr val="0070C0"/>
                </a:solidFill>
                <a:latin typeface="宋体" panose="02010600030101010101" pitchFamily="2" charset="-122"/>
                <a:cs typeface="Times New Roman" panose="02020603050405020304" pitchFamily="18" charset="0"/>
              </a:rPr>
              <a:t>年美国绿色化学总统奖（</a:t>
            </a:r>
            <a:r>
              <a:rPr lang="en-US" altLang="zh-CN" sz="1200" dirty="0" smtClean="0">
                <a:solidFill>
                  <a:srgbClr val="0070C0"/>
                </a:solidFill>
                <a:latin typeface="宋体" panose="02010600030101010101" pitchFamily="2" charset="-122"/>
                <a:cs typeface="Times New Roman" panose="02020603050405020304" pitchFamily="18" charset="0"/>
              </a:rPr>
              <a:t>Presidential </a:t>
            </a:r>
            <a:r>
              <a:rPr lang="en-US" altLang="zh-CN" sz="1200" dirty="0" err="1" smtClean="0">
                <a:solidFill>
                  <a:srgbClr val="0070C0"/>
                </a:solidFill>
                <a:latin typeface="宋体" panose="02010600030101010101" pitchFamily="2" charset="-122"/>
                <a:cs typeface="Times New Roman" panose="02020603050405020304" pitchFamily="18" charset="0"/>
              </a:rPr>
              <a:t>GreenChemistry</a:t>
            </a:r>
            <a:r>
              <a:rPr lang="en-US" altLang="zh-CN" sz="1200" dirty="0" smtClean="0">
                <a:solidFill>
                  <a:srgbClr val="0070C0"/>
                </a:solidFill>
                <a:latin typeface="宋体" panose="02010600030101010101" pitchFamily="2" charset="-122"/>
                <a:cs typeface="Times New Roman" panose="02020603050405020304" pitchFamily="18" charset="0"/>
              </a:rPr>
              <a:t> Awards</a:t>
            </a:r>
            <a:r>
              <a:rPr lang="zh-CN" altLang="en-US" sz="1200" dirty="0" smtClean="0">
                <a:solidFill>
                  <a:srgbClr val="0070C0"/>
                </a:solidFill>
                <a:latin typeface="宋体" panose="02010600030101010101" pitchFamily="2" charset="-122"/>
                <a:cs typeface="Times New Roman" panose="02020603050405020304" pitchFamily="18" charset="0"/>
              </a:rPr>
              <a:t>）。 </a:t>
            </a:r>
            <a:br>
              <a:rPr lang="zh-CN" altLang="en-US" sz="1400" dirty="0" smtClean="0">
                <a:latin typeface="宋体" panose="02010600030101010101" pitchFamily="2" charset="-122"/>
              </a:rPr>
            </a:br>
            <a:endParaRPr lang="en-US" altLang="zh-CN" sz="1400" dirty="0" smtClean="0">
              <a:latin typeface="宋体" panose="02010600030101010101" pitchFamily="2" charset="-122"/>
            </a:endParaRPr>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蒸发和液化是相反的过程</a:t>
            </a:r>
            <a:endParaRPr lang="en-US" altLang="zh-CN" dirty="0" smtClean="0"/>
          </a:p>
          <a:p>
            <a:r>
              <a:rPr lang="zh-CN" altLang="en-US" dirty="0" smtClean="0"/>
              <a:t>问题：能量分布</a:t>
            </a:r>
            <a:r>
              <a:rPr lang="en-US" altLang="zh-CN" dirty="0" smtClean="0"/>
              <a:t>Maxwell-</a:t>
            </a:r>
            <a:r>
              <a:rPr lang="en-US" altLang="zh-CN" dirty="0" err="1" smtClean="0"/>
              <a:t>Boltzman</a:t>
            </a:r>
            <a:r>
              <a:rPr lang="zh-CN" altLang="en-US" dirty="0" smtClean="0"/>
              <a:t>分布，能量足够大的表层分子可以克服分子间作用力而逸出页面；</a:t>
            </a:r>
            <a:r>
              <a:rPr lang="en-US" altLang="zh-CN" dirty="0" smtClean="0"/>
              <a:t>【</a:t>
            </a:r>
            <a:r>
              <a:rPr lang="zh-CN" altLang="en-US" dirty="0" smtClean="0"/>
              <a:t>能量足够大的内层分子什么情况？</a:t>
            </a:r>
            <a:r>
              <a:rPr lang="en-US" altLang="zh-CN" dirty="0" smtClean="0"/>
              <a:t>】</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蒸发和液化是相反的过程</a:t>
            </a:r>
            <a:endParaRPr lang="en-US" altLang="zh-CN" dirty="0" smtClean="0"/>
          </a:p>
          <a:p>
            <a:r>
              <a:rPr lang="zh-CN" altLang="en-US" dirty="0" smtClean="0"/>
              <a:t>问题：能量分布</a:t>
            </a:r>
            <a:r>
              <a:rPr lang="en-US" altLang="zh-CN" dirty="0" smtClean="0"/>
              <a:t>Maxwell-</a:t>
            </a:r>
            <a:r>
              <a:rPr lang="en-US" altLang="zh-CN" dirty="0" err="1" smtClean="0"/>
              <a:t>Boltzman</a:t>
            </a:r>
            <a:r>
              <a:rPr lang="zh-CN" altLang="en-US" dirty="0" smtClean="0"/>
              <a:t>分布，能量足够大的表层分子可以克服分子间作用力而逸出页面；</a:t>
            </a:r>
            <a:r>
              <a:rPr lang="en-US" altLang="zh-CN" dirty="0" smtClean="0"/>
              <a:t>【</a:t>
            </a:r>
            <a:r>
              <a:rPr lang="zh-CN" altLang="en-US" dirty="0" smtClean="0"/>
              <a:t>能量足够大的内层分子什么情况？</a:t>
            </a:r>
            <a:r>
              <a:rPr lang="en-US" altLang="zh-CN" dirty="0" smtClean="0"/>
              <a:t>】</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宋体" panose="02010600030101010101" pitchFamily="2" charset="-122"/>
              </a:rPr>
              <a:t>As the gaseous particles bounce around, some of them will hit the surface of the liquid again, and be trapped there. There will rapidly be an equilibrium set up in which the number of particles leaving the surface is exactly balanced by the number rejoining it.</a:t>
            </a:r>
            <a:endParaRPr lang="en-US" altLang="zh-CN" dirty="0" smtClean="0"/>
          </a:p>
          <a:p>
            <a:r>
              <a:rPr lang="zh-CN" altLang="en-US" dirty="0" smtClean="0"/>
              <a:t>注意：所有讨论都是在</a:t>
            </a:r>
            <a:r>
              <a:rPr lang="en-US" altLang="zh-CN" dirty="0" smtClean="0"/>
              <a:t>【</a:t>
            </a:r>
            <a:r>
              <a:rPr lang="zh-CN" altLang="en-US" dirty="0" smtClean="0"/>
              <a:t>密闭容器</a:t>
            </a:r>
            <a:r>
              <a:rPr lang="en-US" altLang="zh-CN" dirty="0" smtClean="0"/>
              <a:t>】</a:t>
            </a:r>
            <a:r>
              <a:rPr lang="zh-CN" altLang="en-US" dirty="0" smtClean="0"/>
              <a:t>里，为什么？维持分压，否在气体扩散到无穷的大气中</a:t>
            </a:r>
            <a:r>
              <a:rPr lang="en-US" altLang="zh-CN" dirty="0" smtClean="0"/>
              <a:t>V</a:t>
            </a:r>
            <a:r>
              <a:rPr lang="zh-CN" altLang="en-US" dirty="0" smtClean="0"/>
              <a:t>总</a:t>
            </a:r>
            <a:r>
              <a:rPr lang="en-US" altLang="zh-CN" dirty="0" smtClean="0"/>
              <a:t>=</a:t>
            </a:r>
            <a:r>
              <a:rPr lang="zh-CN" altLang="en-US" dirty="0" smtClean="0"/>
              <a:t>大气层，造成液体表面实际分压越来越小</a:t>
            </a:r>
            <a:endParaRPr lang="en-US" altLang="zh-CN" dirty="0" smtClean="0"/>
          </a:p>
          <a:p>
            <a:r>
              <a:rPr lang="zh-CN" altLang="en-US" dirty="0" smtClean="0"/>
              <a:t>判断</a:t>
            </a:r>
            <a:r>
              <a:rPr lang="en-US" altLang="zh-CN" dirty="0" smtClean="0"/>
              <a:t>【</a:t>
            </a:r>
            <a:r>
              <a:rPr lang="zh-CN" altLang="en-US" dirty="0" smtClean="0"/>
              <a:t>气体和液体共存是的蒸汽压就可以叫饱和蒸汽压</a:t>
            </a:r>
            <a:r>
              <a:rPr lang="en-US" altLang="zh-CN" dirty="0" smtClean="0"/>
              <a:t>】</a:t>
            </a:r>
            <a:r>
              <a:rPr lang="zh-CN" altLang="en-US" dirty="0" smtClean="0"/>
              <a:t>错，理解动态平衡这个概念</a:t>
            </a:r>
            <a:endParaRPr lang="en-US" altLang="zh-CN" dirty="0" smtClean="0"/>
          </a:p>
          <a:p>
            <a:r>
              <a:rPr lang="zh-CN" altLang="en-US" dirty="0" smtClean="0"/>
              <a:t>这个概念里面，说道饱和，我们是不是应该考虑研究的对象是在一个密闭容器中？</a:t>
            </a:r>
            <a:endParaRPr lang="en-US" altLang="zh-CN" dirty="0" smtClean="0"/>
          </a:p>
          <a:p>
            <a:r>
              <a:rPr lang="zh-CN" altLang="en-US" dirty="0" smtClean="0"/>
              <a:t>否则建立不了动态平衡：室温下敞开容器中的水被完全蒸发干，晒衣服</a:t>
            </a:r>
            <a:endParaRPr lang="en-US" altLang="zh-CN" dirty="0" smtClean="0"/>
          </a:p>
          <a:p>
            <a:endParaRPr lang="en-US" altLang="zh-CN" dirty="0" smtClean="0"/>
          </a:p>
          <a:p>
            <a:r>
              <a:rPr lang="zh-CN" altLang="en-US" dirty="0" smtClean="0"/>
              <a:t>气体的状态方程，四个变量三个独立，也就是说</a:t>
            </a:r>
            <a:r>
              <a:rPr lang="en-US" altLang="zh-CN" dirty="0" smtClean="0"/>
              <a:t>p</a:t>
            </a:r>
            <a:r>
              <a:rPr lang="zh-CN" altLang="en-US" dirty="0" smtClean="0"/>
              <a:t>，</a:t>
            </a:r>
            <a:r>
              <a:rPr lang="en-US" altLang="zh-CN" dirty="0" smtClean="0"/>
              <a:t>v</a:t>
            </a:r>
            <a:r>
              <a:rPr lang="zh-CN" altLang="en-US" dirty="0" smtClean="0"/>
              <a:t>，</a:t>
            </a:r>
            <a:r>
              <a:rPr lang="en-US" altLang="zh-CN" dirty="0" smtClean="0"/>
              <a:t>t</a:t>
            </a:r>
            <a:r>
              <a:rPr lang="zh-CN" altLang="en-US" dirty="0" smtClean="0"/>
              <a:t>，</a:t>
            </a:r>
            <a:r>
              <a:rPr lang="en-US" altLang="zh-CN" dirty="0" smtClean="0"/>
              <a:t>n</a:t>
            </a:r>
            <a:r>
              <a:rPr lang="zh-CN" altLang="en-US" dirty="0" smtClean="0"/>
              <a:t>里面需要给三个确定值才能准确地描述气体的状态，分析的时候，思考具体研究对象的</a:t>
            </a:r>
            <a:r>
              <a:rPr lang="en-US" altLang="zh-CN" dirty="0" smtClean="0"/>
              <a:t>p</a:t>
            </a:r>
            <a:r>
              <a:rPr lang="zh-CN" altLang="en-US" dirty="0" smtClean="0"/>
              <a:t>，</a:t>
            </a:r>
            <a:r>
              <a:rPr lang="en-US" altLang="zh-CN" dirty="0" smtClean="0"/>
              <a:t>v</a:t>
            </a:r>
            <a:r>
              <a:rPr lang="zh-CN" altLang="en-US" dirty="0" smtClean="0"/>
              <a:t>，</a:t>
            </a:r>
            <a:r>
              <a:rPr lang="en-US" altLang="zh-CN" dirty="0" smtClean="0"/>
              <a:t>t</a:t>
            </a:r>
            <a:r>
              <a:rPr lang="zh-CN" altLang="en-US" dirty="0" smtClean="0"/>
              <a:t>是什么？</a:t>
            </a:r>
            <a:endParaRPr lang="en-US" altLang="zh-CN" dirty="0" smtClean="0"/>
          </a:p>
          <a:p>
            <a:endParaRPr lang="en-US" altLang="zh-CN" dirty="0" smtClean="0"/>
          </a:p>
          <a:p>
            <a:r>
              <a:rPr lang="zh-CN" altLang="en-US" dirty="0" smtClean="0"/>
              <a:t>所以，从气体开始，我们讨论压力，体积，温度，都需要理解指的是研究对象的状态函数，还是环境的状态函数。体系和环境具体在第五章讨论</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注意：所有讨论都是在</a:t>
            </a:r>
            <a:r>
              <a:rPr lang="en-US" altLang="zh-CN" dirty="0" smtClean="0"/>
              <a:t>【</a:t>
            </a:r>
            <a:r>
              <a:rPr lang="zh-CN" altLang="en-US" dirty="0" smtClean="0"/>
              <a:t>密闭容器</a:t>
            </a:r>
            <a:r>
              <a:rPr lang="en-US" altLang="zh-CN" dirty="0" smtClean="0"/>
              <a:t>】</a:t>
            </a:r>
            <a:r>
              <a:rPr lang="zh-CN" altLang="en-US" dirty="0" smtClean="0"/>
              <a:t>里，为什么？维持分压，否在气体扩散到无穷的大气中</a:t>
            </a:r>
            <a:r>
              <a:rPr lang="en-US" altLang="zh-CN" dirty="0" smtClean="0"/>
              <a:t>V</a:t>
            </a:r>
            <a:r>
              <a:rPr lang="zh-CN" altLang="en-US" dirty="0" smtClean="0"/>
              <a:t>总</a:t>
            </a:r>
            <a:r>
              <a:rPr lang="en-US" altLang="zh-CN" dirty="0" smtClean="0"/>
              <a:t>=</a:t>
            </a:r>
            <a:r>
              <a:rPr lang="zh-CN" altLang="en-US" dirty="0" smtClean="0"/>
              <a:t>大气层，造成液体表面实际分压越来越小</a:t>
            </a:r>
            <a:endParaRPr lang="en-US" altLang="zh-CN" dirty="0" smtClean="0"/>
          </a:p>
          <a:p>
            <a:r>
              <a:rPr lang="zh-CN" altLang="en-US" dirty="0" smtClean="0"/>
              <a:t>判断</a:t>
            </a:r>
            <a:r>
              <a:rPr lang="en-US" altLang="zh-CN" dirty="0" smtClean="0"/>
              <a:t>【</a:t>
            </a:r>
            <a:r>
              <a:rPr lang="zh-CN" altLang="en-US" dirty="0" smtClean="0"/>
              <a:t>气体和液体共存是的蒸汽压就可以叫饱和蒸汽压</a:t>
            </a:r>
            <a:r>
              <a:rPr lang="en-US" altLang="zh-CN" dirty="0" smtClean="0"/>
              <a:t>】</a:t>
            </a:r>
            <a:r>
              <a:rPr lang="zh-CN" altLang="en-US" dirty="0" smtClean="0"/>
              <a:t>错，理解动态平衡这个概念</a:t>
            </a:r>
            <a:endParaRPr lang="en-US" altLang="zh-CN" dirty="0" smtClean="0"/>
          </a:p>
          <a:p>
            <a:r>
              <a:rPr lang="zh-CN" altLang="en-US" dirty="0" smtClean="0"/>
              <a:t>这个概念里面，说道饱和，我们是不是应该考虑研究的对象是在一个密闭容器中？</a:t>
            </a:r>
            <a:endParaRPr lang="en-US" altLang="zh-CN" dirty="0" smtClean="0"/>
          </a:p>
          <a:p>
            <a:r>
              <a:rPr lang="zh-CN" altLang="en-US" dirty="0" smtClean="0"/>
              <a:t>否则建立不了动态平衡：室温下敞开容器中的水被完全蒸发干，晒衣服</a:t>
            </a:r>
            <a:endParaRPr lang="en-US" altLang="zh-CN" dirty="0" smtClean="0"/>
          </a:p>
          <a:p>
            <a:endParaRPr lang="en-US" altLang="zh-CN" dirty="0" smtClean="0"/>
          </a:p>
          <a:p>
            <a:r>
              <a:rPr lang="zh-CN" altLang="en-US" dirty="0" smtClean="0"/>
              <a:t>气体的状态方程，四个变量三个独立，也就是说</a:t>
            </a:r>
            <a:r>
              <a:rPr lang="en-US" altLang="zh-CN" dirty="0" smtClean="0"/>
              <a:t>p</a:t>
            </a:r>
            <a:r>
              <a:rPr lang="zh-CN" altLang="en-US" dirty="0" smtClean="0"/>
              <a:t>，</a:t>
            </a:r>
            <a:r>
              <a:rPr lang="en-US" altLang="zh-CN" dirty="0" smtClean="0"/>
              <a:t>v</a:t>
            </a:r>
            <a:r>
              <a:rPr lang="zh-CN" altLang="en-US" dirty="0" smtClean="0"/>
              <a:t>，</a:t>
            </a:r>
            <a:r>
              <a:rPr lang="en-US" altLang="zh-CN" dirty="0" smtClean="0"/>
              <a:t>t</a:t>
            </a:r>
            <a:r>
              <a:rPr lang="zh-CN" altLang="en-US" dirty="0" smtClean="0"/>
              <a:t>，</a:t>
            </a:r>
            <a:r>
              <a:rPr lang="en-US" altLang="zh-CN" dirty="0" smtClean="0"/>
              <a:t>n</a:t>
            </a:r>
            <a:r>
              <a:rPr lang="zh-CN" altLang="en-US" dirty="0" smtClean="0"/>
              <a:t>里面需要给三个确定值才能准确地描述气体的状态，分析的时候，思考具体研究对象的</a:t>
            </a:r>
            <a:r>
              <a:rPr lang="en-US" altLang="zh-CN" dirty="0" smtClean="0"/>
              <a:t>p</a:t>
            </a:r>
            <a:r>
              <a:rPr lang="zh-CN" altLang="en-US" dirty="0" smtClean="0"/>
              <a:t>，</a:t>
            </a:r>
            <a:r>
              <a:rPr lang="en-US" altLang="zh-CN" dirty="0" smtClean="0"/>
              <a:t>v</a:t>
            </a:r>
            <a:r>
              <a:rPr lang="zh-CN" altLang="en-US" dirty="0" smtClean="0"/>
              <a:t>，</a:t>
            </a:r>
            <a:r>
              <a:rPr lang="en-US" altLang="zh-CN" dirty="0" smtClean="0"/>
              <a:t>t</a:t>
            </a:r>
            <a:r>
              <a:rPr lang="zh-CN" altLang="en-US" dirty="0" smtClean="0"/>
              <a:t>是什么？</a:t>
            </a:r>
            <a:endParaRPr lang="en-US" altLang="zh-CN" dirty="0" smtClean="0"/>
          </a:p>
          <a:p>
            <a:endParaRPr lang="en-US" altLang="zh-CN" dirty="0" smtClean="0"/>
          </a:p>
          <a:p>
            <a:r>
              <a:rPr lang="zh-CN" altLang="en-US" dirty="0" smtClean="0"/>
              <a:t>所以，从气体开始，我们讨论压力，体积，温度，都需要理解指的是研究对象的状态函数，还是环境的状态函数。体系和环境具体在第五章讨论</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问题：如果修改条件，水的质量为</a:t>
            </a:r>
            <a:r>
              <a:rPr lang="en-US" altLang="zh-CN" dirty="0" smtClean="0"/>
              <a:t>0.018g</a:t>
            </a:r>
            <a:r>
              <a:rPr lang="zh-CN" altLang="en-US" dirty="0" smtClean="0"/>
              <a:t>，那么容器中水蒸汽的压力是多少。</a:t>
            </a:r>
            <a:endParaRPr lang="en-US" altLang="zh-CN" dirty="0" smtClean="0"/>
          </a:p>
          <a:p>
            <a:r>
              <a:rPr lang="zh-CN" altLang="en-US" dirty="0" smtClean="0"/>
              <a:t>方法：先判断是否存在液态水：假设压力达到饱和蒸汽压，所需的水的质量；与实际质量对比，</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Times New Roman" panose="02020603050405020304" pitchFamily="18" charset="0"/>
                <a:ea typeface="宋体" panose="02010600030101010101" pitchFamily="2" charset="-122"/>
              </a:rPr>
              <a:t>外压：可以是混合气体（如空气</a:t>
            </a:r>
            <a:r>
              <a:rPr lang="en-US" altLang="zh-CN" sz="1200" b="0" i="0" kern="1200" dirty="0" smtClean="0">
                <a:solidFill>
                  <a:schemeClr val="tx1"/>
                </a:solidFill>
                <a:effectLst/>
                <a:latin typeface="Times New Roman" panose="02020603050405020304" pitchFamily="18" charset="0"/>
                <a:ea typeface="宋体" panose="02010600030101010101" pitchFamily="2" charset="-122"/>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rPr>
              <a:t>水蒸气）也可以是密闭空间中的纯水蒸气；液面所承受的气压</a:t>
            </a:r>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思考：讨论沸点时提到沸点和【外界压力】相关，那么凝固点或熔点是否也和外界压力相关？</a:t>
            </a:r>
            <a:r>
              <a:rPr lang="en-US" altLang="zh-CN" dirty="0" err="1"/>
              <a:t>fei</a:t>
            </a:r>
            <a:endParaRPr lang="en-US" altLang="zh-CN" dirty="0"/>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en-US" altLang="zh-CN" dirty="0" smtClean="0"/>
                  <a:t>Rutile </a:t>
                </a:r>
                <a:r>
                  <a:rPr lang="zh-CN" altLang="en-US" dirty="0" smtClean="0"/>
                  <a:t>金红石 </a:t>
                </a:r>
                <a14:m>
                  <m:oMath xmlns:m="http://schemas.openxmlformats.org/officeDocument/2006/math">
                    <m:r>
                      <m:rPr>
                        <m:sty m:val="p"/>
                      </m:rPr>
                      <a:rPr lang="en-US" altLang="zh-CN" sz="1200" b="0" i="0" smtClean="0">
                        <a:solidFill>
                          <a:srgbClr val="0070C0"/>
                        </a:solidFill>
                        <a:latin typeface="Cambria Math" panose="02040503050406030204" pitchFamily="18" charset="0"/>
                        <a:ea typeface="楷体" panose="02010609060101010101" pitchFamily="49" charset="-122"/>
                      </a:rPr>
                      <m:t>Anatase</m:t>
                    </m:r>
                  </m:oMath>
                </a14:m>
                <a:r>
                  <a:rPr lang="zh-CN" altLang="en-US" dirty="0" smtClean="0"/>
                  <a:t> 锐钛矿</a:t>
                </a:r>
                <a:endParaRPr lang="en-US" altLang="zh-CN" dirty="0" smtClean="0"/>
              </a:p>
              <a:p>
                <a:r>
                  <a:rPr lang="zh-CN" altLang="en-US" dirty="0" smtClean="0"/>
                  <a:t>均匀的部分未必是说原子排列有序的部分。混乱程度一致，也可以认为是一相。例如液体。例如水和四氯化碳互不相溶，是几相？</a:t>
                </a:r>
                <a:endParaRPr lang="en-US" altLang="zh-CN" dirty="0" smtClean="0"/>
              </a:p>
              <a:p>
                <a:r>
                  <a:rPr lang="en-US" altLang="zh-CN" dirty="0" smtClean="0"/>
                  <a:t>NaCl+H2O </a:t>
                </a:r>
                <a:r>
                  <a:rPr lang="zh-CN" altLang="en-US" dirty="0" smtClean="0"/>
                  <a:t>完全溶解，是一相；有饱和析出，是两相</a:t>
                </a:r>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思考：讨论沸点时提到沸点和【外界压力】相关，那么凝固点或熔点是否也和外界压力相关？</a:t>
            </a:r>
            <a:r>
              <a:rPr lang="en-US" altLang="zh-CN" dirty="0" err="1"/>
              <a:t>fei</a:t>
            </a:r>
            <a:endParaRPr lang="en-US" altLang="zh-CN" dirty="0"/>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dirty="0" smtClean="0">
                <a:solidFill>
                  <a:srgbClr val="FFFF00"/>
                </a:solidFill>
                <a:effectLst>
                  <a:outerShdw blurRad="38100" dist="38100" dir="2700000" algn="tl">
                    <a:srgbClr val="000000"/>
                  </a:outerShdw>
                </a:effectLst>
              </a:rPr>
              <a:t>思考题：有否过热的固体</a:t>
            </a:r>
            <a:endParaRPr kumimoji="0" lang="zh-CN" altLang="en-US" dirty="0" smtClean="0">
              <a:solidFill>
                <a:srgbClr val="FFFF00"/>
              </a:solidFill>
              <a:effectLst>
                <a:outerShdw blurRad="38100" dist="38100" dir="2700000" algn="tl">
                  <a:srgbClr val="000000"/>
                </a:outerShdw>
              </a:effectLst>
            </a:endParaRPr>
          </a:p>
          <a:p>
            <a:r>
              <a:rPr lang="zh-CN" altLang="en-US" dirty="0"/>
              <a:t>右边这个图忘记了如何快速记忆：压力越大越接近固体，温度越高越接近液体（气体）</a:t>
            </a:r>
            <a:endParaRPr lang="zh-CN" altLang="en-US" dirty="0"/>
          </a:p>
          <a:p>
            <a:r>
              <a:rPr lang="zh-CN" altLang="en-US" dirty="0"/>
              <a:t>过冷液体蒸汽压大于同温度下固体蒸汽压</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dirty="0" smtClean="0">
                <a:solidFill>
                  <a:srgbClr val="FFFF00"/>
                </a:solidFill>
                <a:effectLst>
                  <a:outerShdw blurRad="38100" dist="38100" dir="2700000" algn="tl">
                    <a:srgbClr val="000000"/>
                  </a:outerShdw>
                </a:effectLst>
              </a:rPr>
              <a:t>用蒸气压为媒介，讨论三相平衡</a:t>
            </a:r>
            <a:r>
              <a:rPr kumimoji="0" lang="en-US" altLang="zh-CN" dirty="0" smtClean="0">
                <a:solidFill>
                  <a:srgbClr val="FFFF00"/>
                </a:solidFill>
                <a:effectLst>
                  <a:outerShdw blurRad="38100" dist="38100" dir="2700000" algn="tl">
                    <a:srgbClr val="000000"/>
                  </a:outerShdw>
                </a:effectLst>
              </a:rPr>
              <a:t>p</a:t>
            </a:r>
            <a:r>
              <a:rPr kumimoji="0" lang="zh-CN" altLang="en-US" baseline="-25000" dirty="0" smtClean="0">
                <a:solidFill>
                  <a:srgbClr val="FFFF00"/>
                </a:solidFill>
                <a:effectLst>
                  <a:outerShdw blurRad="38100" dist="38100" dir="2700000" algn="tl">
                    <a:srgbClr val="000000"/>
                  </a:outerShdw>
                </a:effectLst>
              </a:rPr>
              <a:t>液</a:t>
            </a:r>
            <a:r>
              <a:rPr kumimoji="0" lang="en-US" altLang="zh-CN" dirty="0" smtClean="0">
                <a:solidFill>
                  <a:srgbClr val="FFFF00"/>
                </a:solidFill>
                <a:effectLst>
                  <a:outerShdw blurRad="38100" dist="38100" dir="2700000" algn="tl">
                    <a:srgbClr val="000000"/>
                  </a:outerShdw>
                </a:effectLst>
              </a:rPr>
              <a:t>=p</a:t>
            </a:r>
            <a:r>
              <a:rPr kumimoji="0" lang="zh-CN" altLang="en-US" baseline="-25000" dirty="0" smtClean="0">
                <a:solidFill>
                  <a:srgbClr val="FFFF00"/>
                </a:solidFill>
                <a:effectLst>
                  <a:outerShdw blurRad="38100" dist="38100" dir="2700000" algn="tl">
                    <a:srgbClr val="000000"/>
                  </a:outerShdw>
                </a:effectLst>
              </a:rPr>
              <a:t>固</a:t>
            </a:r>
            <a:endParaRPr kumimoji="0" lang="en-US" altLang="zh-CN" baseline="-25000" dirty="0" smtClean="0">
              <a:solidFill>
                <a:srgbClr val="FFFF00"/>
              </a:solidFill>
              <a:effectLst>
                <a:outerShdw blurRad="38100" dist="38100" dir="2700000" algn="tl">
                  <a:srgbClr val="000000"/>
                </a:outerShdw>
              </a:effectLst>
            </a:endParaRPr>
          </a:p>
          <a:p>
            <a:r>
              <a:rPr kumimoji="0" lang="zh-CN" altLang="en-US" baseline="0" dirty="0" smtClean="0">
                <a:solidFill>
                  <a:srgbClr val="FFFF00"/>
                </a:solidFill>
                <a:effectLst>
                  <a:outerShdw blurRad="38100" dist="38100" dir="2700000" algn="tl">
                    <a:srgbClr val="000000"/>
                  </a:outerShdw>
                </a:effectLst>
              </a:rPr>
              <a:t>问题：在所有温度下，都有</a:t>
            </a:r>
            <a:r>
              <a:rPr kumimoji="0" lang="en-US" altLang="zh-CN" baseline="0" dirty="0" smtClean="0">
                <a:solidFill>
                  <a:srgbClr val="FFFF00"/>
                </a:solidFill>
                <a:effectLst>
                  <a:outerShdw blurRad="38100" dist="38100" dir="2700000" algn="tl">
                    <a:srgbClr val="000000"/>
                  </a:outerShdw>
                </a:effectLst>
              </a:rPr>
              <a:t>p</a:t>
            </a:r>
            <a:r>
              <a:rPr kumimoji="0" lang="zh-CN" altLang="en-US" baseline="0" dirty="0" smtClean="0">
                <a:solidFill>
                  <a:srgbClr val="FFFF00"/>
                </a:solidFill>
                <a:effectLst>
                  <a:outerShdw blurRad="38100" dist="38100" dir="2700000" algn="tl">
                    <a:srgbClr val="000000"/>
                  </a:outerShdw>
                </a:effectLst>
              </a:rPr>
              <a:t>液</a:t>
            </a:r>
            <a:r>
              <a:rPr kumimoji="0" lang="en-US" altLang="zh-CN" baseline="0" dirty="0" smtClean="0">
                <a:solidFill>
                  <a:srgbClr val="FFFF00"/>
                </a:solidFill>
                <a:effectLst>
                  <a:outerShdw blurRad="38100" dist="38100" dir="2700000" algn="tl">
                    <a:srgbClr val="000000"/>
                  </a:outerShdw>
                </a:effectLst>
              </a:rPr>
              <a:t>=p</a:t>
            </a:r>
            <a:r>
              <a:rPr kumimoji="0" lang="zh-CN" altLang="en-US" baseline="0" dirty="0" smtClean="0">
                <a:solidFill>
                  <a:srgbClr val="FFFF00"/>
                </a:solidFill>
                <a:effectLst>
                  <a:outerShdw blurRad="38100" dist="38100" dir="2700000" algn="tl">
                    <a:srgbClr val="000000"/>
                  </a:outerShdw>
                </a:effectLst>
              </a:rPr>
              <a:t>固</a:t>
            </a:r>
            <a:r>
              <a:rPr kumimoji="0" lang="en-US" altLang="zh-CN" baseline="0" dirty="0" smtClean="0">
                <a:solidFill>
                  <a:srgbClr val="FFFF00"/>
                </a:solidFill>
                <a:effectLst>
                  <a:outerShdw blurRad="38100" dist="38100" dir="2700000" algn="tl">
                    <a:srgbClr val="000000"/>
                  </a:outerShdw>
                </a:effectLst>
              </a:rPr>
              <a:t>? </a:t>
            </a:r>
            <a:r>
              <a:rPr kumimoji="0" lang="zh-CN" altLang="en-US" baseline="0" dirty="0" smtClean="0">
                <a:solidFill>
                  <a:srgbClr val="FFFF00"/>
                </a:solidFill>
                <a:effectLst>
                  <a:outerShdw blurRad="38100" dist="38100" dir="2700000" algn="tl">
                    <a:srgbClr val="000000"/>
                  </a:outerShdw>
                </a:effectLst>
              </a:rPr>
              <a:t>错，不是所有温度都存在固液平衡</a:t>
            </a:r>
            <a:endParaRPr kumimoji="0" lang="en-US" altLang="zh-CN" baseline="0" dirty="0" smtClean="0">
              <a:solidFill>
                <a:srgbClr val="FFFF00"/>
              </a:solidFill>
              <a:effectLst>
                <a:outerShdw blurRad="38100" dist="38100" dir="2700000" algn="tl">
                  <a:srgbClr val="000000"/>
                </a:outerShdw>
              </a:effectLst>
            </a:endParaRPr>
          </a:p>
          <a:p>
            <a:r>
              <a:rPr kumimoji="0" lang="zh-CN" altLang="en-US" baseline="0" dirty="0" smtClean="0">
                <a:solidFill>
                  <a:srgbClr val="FFFF00"/>
                </a:solidFill>
                <a:effectLst>
                  <a:outerShdw blurRad="38100" dist="38100" dir="2700000" algn="tl">
                    <a:srgbClr val="000000"/>
                  </a:outerShdw>
                </a:effectLst>
              </a:rPr>
              <a:t>我们讨论的是平衡态</a:t>
            </a:r>
            <a:endParaRPr lang="zh-CN" altLang="en-US" baseline="0"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所有固体都有熔点？</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a:t>定性的，用常压下</a:t>
            </a:r>
            <a:r>
              <a:rPr lang="en-US" altLang="zh-CN"/>
              <a:t>-34.4</a:t>
            </a:r>
            <a:r>
              <a:rPr lang="zh-CN" altLang="en-US"/>
              <a:t>度氨可液化而</a:t>
            </a:r>
            <a:r>
              <a:rPr lang="en-US" altLang="zh-CN"/>
              <a:t>1e7Pa</a:t>
            </a:r>
            <a:r>
              <a:rPr lang="zh-CN" altLang="en-US"/>
              <a:t>压力下常温氨可液化来启发：压力可改变气</a:t>
            </a:r>
            <a:r>
              <a:rPr lang="en-US" altLang="zh-CN"/>
              <a:t>-</a:t>
            </a:r>
            <a:r>
              <a:rPr lang="zh-CN" altLang="en-US"/>
              <a:t>液平衡的温度；【可液化】的物理含义时存在气液平衡的状态</a:t>
            </a:r>
            <a:endParaRPr lang="zh-CN" altLang="en-US"/>
          </a:p>
          <a:p>
            <a:r>
              <a:rPr lang="zh-CN" altLang="en-US"/>
              <a:t>这里的压力是指什么？氨气自身的分压还是混合气体的总压力？</a:t>
            </a:r>
            <a:endParaRPr lang="zh-CN" altLang="en-US"/>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注意区分这里面所提到的压力是指研究对象的压力；图示活塞系统为例，是指活塞内部物质的压力。通过外压来控制内部物质的压力</a:t>
            </a:r>
            <a:endParaRPr lang="zh-CN" altLang="en-US" dirty="0" smtClean="0">
              <a:solidFill>
                <a:srgbClr val="FF0000"/>
              </a:solidFill>
            </a:endParaRPr>
          </a:p>
          <a:p>
            <a:r>
              <a:rPr lang="zh-CN" altLang="en-US" dirty="0" smtClean="0">
                <a:solidFill>
                  <a:srgbClr val="FF0000"/>
                </a:solidFill>
              </a:rPr>
              <a:t>插入讨论：等温变压和等压变温理解各个点对应的状态</a:t>
            </a:r>
            <a:endParaRPr lang="en-US" altLang="zh-CN" dirty="0" smtClean="0">
              <a:solidFill>
                <a:srgbClr val="FF0000"/>
              </a:solidFill>
            </a:endParaRPr>
          </a:p>
          <a:p>
            <a:r>
              <a:rPr lang="zh-CN" altLang="en-US" dirty="0" smtClean="0">
                <a:solidFill>
                  <a:srgbClr val="FF0000"/>
                </a:solidFill>
              </a:rPr>
              <a:t>如何理解压力（外压还是蒸气压），活塞模型中，如果是混合气体，那么需要讨论蒸气压（与温度对应的平衡饱和蒸气压）和分压（实际混合气体中，水蒸气的分压）的关系</a:t>
            </a:r>
            <a:endParaRPr lang="en-US" altLang="zh-CN" dirty="0" smtClean="0">
              <a:solidFill>
                <a:srgbClr val="FF0000"/>
              </a:solidFill>
            </a:endParaRPr>
          </a:p>
          <a:p>
            <a:endParaRPr lang="en-US" altLang="zh-CN" dirty="0" smtClean="0">
              <a:solidFill>
                <a:srgbClr val="FF0000"/>
              </a:solidFill>
            </a:endParaRPr>
          </a:p>
          <a:p>
            <a:r>
              <a:rPr lang="zh-CN" altLang="en-US" dirty="0" smtClean="0"/>
              <a:t>例如现在大气压是</a:t>
            </a:r>
            <a:r>
              <a:rPr lang="en-US" altLang="zh-CN" dirty="0" smtClean="0"/>
              <a:t>101kPa</a:t>
            </a:r>
            <a:r>
              <a:rPr lang="zh-CN" altLang="en-US" dirty="0" smtClean="0"/>
              <a:t>，不能说水都是以液态存在，讨论水的存在物相，要看水（气体、液体或者固体）自身的（分压）</a:t>
            </a:r>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注意区分这里面所提到的压力是指研究对象的压力；图示活塞系统为例，是指活塞内部物质的压力。通过外压来控制内部物质的压力</a:t>
            </a:r>
            <a:endParaRPr lang="zh-CN" altLang="en-US" dirty="0" smtClean="0">
              <a:solidFill>
                <a:srgbClr val="FF0000"/>
              </a:solidFill>
            </a:endParaRPr>
          </a:p>
          <a:p>
            <a:r>
              <a:rPr lang="zh-CN" altLang="en-US" dirty="0" smtClean="0">
                <a:solidFill>
                  <a:srgbClr val="FF0000"/>
                </a:solidFill>
              </a:rPr>
              <a:t>插入讨论：等温变压和等压变温理解各个点对应的状态</a:t>
            </a:r>
            <a:endParaRPr lang="en-US" altLang="zh-CN" dirty="0" smtClean="0">
              <a:solidFill>
                <a:srgbClr val="FF0000"/>
              </a:solidFill>
            </a:endParaRPr>
          </a:p>
          <a:p>
            <a:r>
              <a:rPr lang="zh-CN" altLang="en-US" dirty="0" smtClean="0">
                <a:solidFill>
                  <a:srgbClr val="FF0000"/>
                </a:solidFill>
              </a:rPr>
              <a:t>如何理解压力（外压还是蒸气压），活塞模型中，如果是混合气体，那么需要讨论蒸气压（与温度对应的平衡饱和蒸气压）和分压（实际混合气体中，水蒸气的分压）的关系</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如何理解冬天零下温度冰的升华？</a:t>
            </a:r>
            <a:endParaRPr lang="en-US" altLang="zh-CN" dirty="0" smtClean="0">
              <a:solidFill>
                <a:srgbClr val="FF0000"/>
              </a:solidFill>
            </a:endParaRPr>
          </a:p>
          <a:p>
            <a:r>
              <a:rPr lang="zh-CN" altLang="en-US" dirty="0" smtClean="0">
                <a:solidFill>
                  <a:srgbClr val="FF0000"/>
                </a:solidFill>
              </a:rPr>
              <a:t>冰在</a:t>
            </a:r>
            <a:r>
              <a:rPr lang="en-US" altLang="zh-CN" dirty="0" smtClean="0">
                <a:solidFill>
                  <a:srgbClr val="FF0000"/>
                </a:solidFill>
              </a:rPr>
              <a:t>0</a:t>
            </a:r>
            <a:r>
              <a:rPr lang="zh-CN" altLang="en-US" dirty="0" smtClean="0">
                <a:solidFill>
                  <a:srgbClr val="FF0000"/>
                </a:solidFill>
              </a:rPr>
              <a:t>度以下直接升华，条件是空气干燥</a:t>
            </a:r>
            <a:endParaRPr lang="en-US" altLang="zh-CN" dirty="0" smtClean="0">
              <a:solidFill>
                <a:srgbClr val="FF0000"/>
              </a:solidFill>
            </a:endParaRPr>
          </a:p>
          <a:p>
            <a:r>
              <a:rPr lang="zh-CN" altLang="en-US" dirty="0" smtClean="0">
                <a:solidFill>
                  <a:srgbClr val="FF0000"/>
                </a:solidFill>
              </a:rPr>
              <a:t>假设温度为</a:t>
            </a:r>
            <a:r>
              <a:rPr lang="en-US" altLang="zh-CN" dirty="0" smtClean="0">
                <a:solidFill>
                  <a:srgbClr val="FF0000"/>
                </a:solidFill>
              </a:rPr>
              <a:t>-10</a:t>
            </a:r>
            <a:r>
              <a:rPr lang="zh-CN" altLang="en-US" dirty="0" smtClean="0">
                <a:solidFill>
                  <a:srgbClr val="FF0000"/>
                </a:solidFill>
              </a:rPr>
              <a:t>度，冰对应的饱和蒸气压是</a:t>
            </a:r>
            <a:r>
              <a:rPr lang="en-US" altLang="zh-CN" dirty="0" smtClean="0">
                <a:solidFill>
                  <a:srgbClr val="FF0000"/>
                </a:solidFill>
              </a:rPr>
              <a:t>2Torr</a:t>
            </a:r>
            <a:r>
              <a:rPr lang="zh-CN" altLang="en-US" dirty="0" smtClean="0">
                <a:solidFill>
                  <a:srgbClr val="FF0000"/>
                </a:solidFill>
              </a:rPr>
              <a:t>，如果大气中水蒸气分压小于</a:t>
            </a:r>
            <a:r>
              <a:rPr lang="en-US" altLang="zh-CN" dirty="0" smtClean="0">
                <a:solidFill>
                  <a:srgbClr val="FF0000"/>
                </a:solidFill>
              </a:rPr>
              <a:t>2Torr</a:t>
            </a:r>
            <a:r>
              <a:rPr lang="zh-CN" altLang="en-US" dirty="0" smtClean="0">
                <a:solidFill>
                  <a:srgbClr val="FF0000"/>
                </a:solidFill>
              </a:rPr>
              <a:t>，冰可升华</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solidFill>
                <a:srgbClr val="FF0000"/>
              </a:solidFill>
            </a:endParaRPr>
          </a:p>
          <a:p>
            <a:r>
              <a:rPr lang="zh-CN" altLang="en-US" dirty="0" smtClean="0">
                <a:solidFill>
                  <a:srgbClr val="FF0000"/>
                </a:solidFill>
              </a:rPr>
              <a:t>如何理解冬天零下温度冰的升华？</a:t>
            </a:r>
            <a:endParaRPr lang="en-US" altLang="zh-CN" dirty="0" smtClean="0">
              <a:solidFill>
                <a:srgbClr val="FF0000"/>
              </a:solidFill>
            </a:endParaRPr>
          </a:p>
          <a:p>
            <a:r>
              <a:rPr lang="zh-CN" altLang="en-US" dirty="0" smtClean="0">
                <a:solidFill>
                  <a:srgbClr val="FF0000"/>
                </a:solidFill>
              </a:rPr>
              <a:t>冰在</a:t>
            </a:r>
            <a:r>
              <a:rPr lang="en-US" altLang="zh-CN" dirty="0" smtClean="0">
                <a:solidFill>
                  <a:srgbClr val="FF0000"/>
                </a:solidFill>
              </a:rPr>
              <a:t>0</a:t>
            </a:r>
            <a:r>
              <a:rPr lang="zh-CN" altLang="en-US" dirty="0" smtClean="0">
                <a:solidFill>
                  <a:srgbClr val="FF0000"/>
                </a:solidFill>
              </a:rPr>
              <a:t>度以下直接升华，条件是空气干燥</a:t>
            </a:r>
            <a:endParaRPr lang="en-US" altLang="zh-CN" dirty="0" smtClean="0">
              <a:solidFill>
                <a:srgbClr val="FF0000"/>
              </a:solidFill>
            </a:endParaRPr>
          </a:p>
          <a:p>
            <a:r>
              <a:rPr lang="zh-CN" altLang="en-US" dirty="0" smtClean="0">
                <a:solidFill>
                  <a:srgbClr val="FF0000"/>
                </a:solidFill>
              </a:rPr>
              <a:t>假设温度为</a:t>
            </a:r>
            <a:r>
              <a:rPr lang="en-US" altLang="zh-CN" dirty="0" smtClean="0">
                <a:solidFill>
                  <a:srgbClr val="FF0000"/>
                </a:solidFill>
              </a:rPr>
              <a:t>-10</a:t>
            </a:r>
            <a:r>
              <a:rPr lang="zh-CN" altLang="en-US" dirty="0" smtClean="0">
                <a:solidFill>
                  <a:srgbClr val="FF0000"/>
                </a:solidFill>
              </a:rPr>
              <a:t>度，冰对应的饱和蒸气压是</a:t>
            </a:r>
            <a:r>
              <a:rPr lang="en-US" altLang="zh-CN" dirty="0" smtClean="0">
                <a:solidFill>
                  <a:srgbClr val="FF0000"/>
                </a:solidFill>
              </a:rPr>
              <a:t>2Torr</a:t>
            </a:r>
            <a:r>
              <a:rPr lang="zh-CN" altLang="en-US" dirty="0" smtClean="0">
                <a:solidFill>
                  <a:srgbClr val="FF0000"/>
                </a:solidFill>
              </a:rPr>
              <a:t>，如果大气中水蒸气分压小于</a:t>
            </a:r>
            <a:r>
              <a:rPr lang="en-US" altLang="zh-CN" dirty="0" smtClean="0">
                <a:solidFill>
                  <a:srgbClr val="FF0000"/>
                </a:solidFill>
              </a:rPr>
              <a:t>2Torr</a:t>
            </a:r>
            <a:r>
              <a:rPr lang="zh-CN" altLang="en-US" dirty="0" smtClean="0">
                <a:solidFill>
                  <a:srgbClr val="FF0000"/>
                </a:solidFill>
              </a:rPr>
              <a:t>，冰可升华</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插入讨论：等温变压和等压变温理解各个点对应的状态</a:t>
            </a:r>
            <a:endParaRPr lang="en-US" altLang="zh-CN" dirty="0" smtClean="0">
              <a:solidFill>
                <a:srgbClr val="FF0000"/>
              </a:solidFill>
            </a:endParaRPr>
          </a:p>
          <a:p>
            <a:r>
              <a:rPr lang="zh-CN" altLang="en-US" dirty="0" smtClean="0">
                <a:solidFill>
                  <a:srgbClr val="FF0000"/>
                </a:solidFill>
              </a:rPr>
              <a:t>如何理解压力（外压还是蒸气压），活塞模型中，如果是混合气体，那么需要讨论蒸气压（与温度对应的平衡饱和蒸气压）和分压（实际混合气体中，水蒸气的分压）的关系</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如何理解冬天零下温度冰的升华？</a:t>
            </a:r>
            <a:endParaRPr lang="en-US" altLang="zh-CN" dirty="0" smtClean="0">
              <a:solidFill>
                <a:srgbClr val="FF0000"/>
              </a:solidFill>
            </a:endParaRPr>
          </a:p>
          <a:p>
            <a:r>
              <a:rPr lang="zh-CN" altLang="en-US" dirty="0" smtClean="0">
                <a:solidFill>
                  <a:srgbClr val="FF0000"/>
                </a:solidFill>
              </a:rPr>
              <a:t>冰在</a:t>
            </a:r>
            <a:r>
              <a:rPr lang="en-US" altLang="zh-CN" dirty="0" smtClean="0">
                <a:solidFill>
                  <a:srgbClr val="FF0000"/>
                </a:solidFill>
              </a:rPr>
              <a:t>0</a:t>
            </a:r>
            <a:r>
              <a:rPr lang="zh-CN" altLang="en-US" dirty="0" smtClean="0">
                <a:solidFill>
                  <a:srgbClr val="FF0000"/>
                </a:solidFill>
              </a:rPr>
              <a:t>度以下直接升华，条件是空气干燥</a:t>
            </a:r>
            <a:endParaRPr lang="en-US" altLang="zh-CN" dirty="0" smtClean="0">
              <a:solidFill>
                <a:srgbClr val="FF0000"/>
              </a:solidFill>
            </a:endParaRPr>
          </a:p>
          <a:p>
            <a:r>
              <a:rPr lang="zh-CN" altLang="en-US" dirty="0" smtClean="0">
                <a:solidFill>
                  <a:srgbClr val="FF0000"/>
                </a:solidFill>
              </a:rPr>
              <a:t>假设温度为</a:t>
            </a:r>
            <a:r>
              <a:rPr lang="en-US" altLang="zh-CN" dirty="0" smtClean="0">
                <a:solidFill>
                  <a:srgbClr val="FF0000"/>
                </a:solidFill>
              </a:rPr>
              <a:t>-10</a:t>
            </a:r>
            <a:r>
              <a:rPr lang="zh-CN" altLang="en-US" dirty="0" smtClean="0">
                <a:solidFill>
                  <a:srgbClr val="FF0000"/>
                </a:solidFill>
              </a:rPr>
              <a:t>度，冰对应的饱和蒸气压是</a:t>
            </a:r>
            <a:r>
              <a:rPr lang="en-US" altLang="zh-CN" dirty="0" smtClean="0">
                <a:solidFill>
                  <a:srgbClr val="FF0000"/>
                </a:solidFill>
              </a:rPr>
              <a:t>2Torr</a:t>
            </a:r>
            <a:r>
              <a:rPr lang="zh-CN" altLang="en-US" dirty="0" smtClean="0">
                <a:solidFill>
                  <a:srgbClr val="FF0000"/>
                </a:solidFill>
              </a:rPr>
              <a:t>，如果大气中水蒸气分压小于</a:t>
            </a:r>
            <a:r>
              <a:rPr lang="en-US" altLang="zh-CN" dirty="0" smtClean="0">
                <a:solidFill>
                  <a:srgbClr val="FF0000"/>
                </a:solidFill>
              </a:rPr>
              <a:t>2Torr</a:t>
            </a:r>
            <a:r>
              <a:rPr lang="zh-CN" altLang="en-US" dirty="0" smtClean="0">
                <a:solidFill>
                  <a:srgbClr val="FF0000"/>
                </a:solidFill>
              </a:rPr>
              <a:t>，冰可升华</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solidFill>
                  <a:srgbClr val="FF0000"/>
                </a:solidFill>
              </a:rPr>
              <a:t>不纯的水，蒸气压与纯水有区别，影响规律，依数性</a:t>
            </a:r>
            <a:endParaRPr lang="en-US" altLang="zh-CN" dirty="0" smtClean="0">
              <a:solidFill>
                <a:srgbClr val="FF0000"/>
              </a:solidFill>
            </a:endParaRPr>
          </a:p>
          <a:p>
            <a:pPr marL="228600" indent="-228600">
              <a:buAutoNum type="arabicPeriod"/>
            </a:pPr>
            <a:r>
              <a:rPr lang="zh-CN" altLang="en-US" dirty="0" smtClean="0">
                <a:solidFill>
                  <a:srgbClr val="FF0000"/>
                </a:solidFill>
              </a:rPr>
              <a:t>不纯的水的三相点。只有压力、温度都符合一定条件，才会有水（纯水或非纯水）的固、液、气三相共存</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升华，相变的条件和规律</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注意相图讨论的是封闭体系，（在密闭容器中）压力等于液体、固体、气体压力。在讨论日常生活中的现象的时候，大部分面对的是开放体系，固体，液体压力等于大气压，但是水蒸气压力是其分压，不是大气压力。也要注意，日常生活中的现象未必是平衡过程，而相图是平衡过程</a:t>
            </a:r>
            <a:endParaRPr lang="en-US" altLang="zh-CN" dirty="0" smtClean="0">
              <a:solidFill>
                <a:srgbClr val="FF0000"/>
              </a:solidFill>
            </a:endParaRPr>
          </a:p>
          <a:p>
            <a:r>
              <a:rPr lang="zh-CN" altLang="en-US" dirty="0" smtClean="0">
                <a:solidFill>
                  <a:srgbClr val="FF0000"/>
                </a:solidFill>
              </a:rPr>
              <a:t>插入讨论：等温变压和等压变温理解各个点对应的状态</a:t>
            </a:r>
            <a:endParaRPr lang="en-US" altLang="zh-CN" dirty="0" smtClean="0">
              <a:solidFill>
                <a:srgbClr val="FF0000"/>
              </a:solidFill>
            </a:endParaRPr>
          </a:p>
          <a:p>
            <a:r>
              <a:rPr lang="zh-CN" altLang="en-US" dirty="0" smtClean="0">
                <a:solidFill>
                  <a:srgbClr val="FF0000"/>
                </a:solidFill>
              </a:rPr>
              <a:t>如何理解压力（外压还是蒸气压），活塞模型中，如果是混合气体，那么需要讨论蒸气压（与温度对应的平衡饱和蒸气压）和分压（实际混合气体中，水蒸气的分压）的关系</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如何理解冬天零下温度冰的升华？</a:t>
            </a:r>
            <a:endParaRPr lang="en-US" altLang="zh-CN" dirty="0" smtClean="0">
              <a:solidFill>
                <a:srgbClr val="FF0000"/>
              </a:solidFill>
            </a:endParaRPr>
          </a:p>
          <a:p>
            <a:r>
              <a:rPr lang="zh-CN" altLang="en-US" dirty="0" smtClean="0">
                <a:solidFill>
                  <a:srgbClr val="FF0000"/>
                </a:solidFill>
              </a:rPr>
              <a:t>冰在</a:t>
            </a:r>
            <a:r>
              <a:rPr lang="en-US" altLang="zh-CN" dirty="0" smtClean="0">
                <a:solidFill>
                  <a:srgbClr val="FF0000"/>
                </a:solidFill>
              </a:rPr>
              <a:t>0</a:t>
            </a:r>
            <a:r>
              <a:rPr lang="zh-CN" altLang="en-US" dirty="0" smtClean="0">
                <a:solidFill>
                  <a:srgbClr val="FF0000"/>
                </a:solidFill>
              </a:rPr>
              <a:t>度以下直接升华，条件是空气干燥</a:t>
            </a:r>
            <a:endParaRPr lang="en-US" altLang="zh-CN" dirty="0" smtClean="0">
              <a:solidFill>
                <a:srgbClr val="FF0000"/>
              </a:solidFill>
            </a:endParaRPr>
          </a:p>
          <a:p>
            <a:r>
              <a:rPr lang="zh-CN" altLang="en-US" dirty="0" smtClean="0">
                <a:solidFill>
                  <a:srgbClr val="FF0000"/>
                </a:solidFill>
              </a:rPr>
              <a:t>假设温度为</a:t>
            </a:r>
            <a:r>
              <a:rPr lang="en-US" altLang="zh-CN" dirty="0" smtClean="0">
                <a:solidFill>
                  <a:srgbClr val="FF0000"/>
                </a:solidFill>
              </a:rPr>
              <a:t>-10</a:t>
            </a:r>
            <a:r>
              <a:rPr lang="zh-CN" altLang="en-US" dirty="0" smtClean="0">
                <a:solidFill>
                  <a:srgbClr val="FF0000"/>
                </a:solidFill>
              </a:rPr>
              <a:t>度，冰对应的饱和蒸气压是</a:t>
            </a:r>
            <a:r>
              <a:rPr lang="en-US" altLang="zh-CN" dirty="0" smtClean="0">
                <a:solidFill>
                  <a:srgbClr val="FF0000"/>
                </a:solidFill>
              </a:rPr>
              <a:t>2Torr</a:t>
            </a:r>
            <a:r>
              <a:rPr lang="zh-CN" altLang="en-US" dirty="0" smtClean="0">
                <a:solidFill>
                  <a:srgbClr val="FF0000"/>
                </a:solidFill>
              </a:rPr>
              <a:t>，如果大气中水蒸气分压小于</a:t>
            </a:r>
            <a:r>
              <a:rPr lang="en-US" altLang="zh-CN" dirty="0" smtClean="0">
                <a:solidFill>
                  <a:srgbClr val="FF0000"/>
                </a:solidFill>
              </a:rPr>
              <a:t>2Torr</a:t>
            </a:r>
            <a:r>
              <a:rPr lang="zh-CN" altLang="en-US" dirty="0" smtClean="0">
                <a:solidFill>
                  <a:srgbClr val="FF0000"/>
                </a:solidFill>
              </a:rPr>
              <a:t>，冰可升华</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如何理解冬天零下温度冰的升华？</a:t>
            </a:r>
            <a:endParaRPr lang="en-US" altLang="zh-CN" dirty="0" smtClean="0">
              <a:solidFill>
                <a:srgbClr val="FF0000"/>
              </a:solidFill>
            </a:endParaRPr>
          </a:p>
          <a:p>
            <a:r>
              <a:rPr lang="zh-CN" altLang="en-US" dirty="0" smtClean="0">
                <a:solidFill>
                  <a:srgbClr val="FF0000"/>
                </a:solidFill>
              </a:rPr>
              <a:t>冰在</a:t>
            </a:r>
            <a:r>
              <a:rPr lang="en-US" altLang="zh-CN" dirty="0" smtClean="0">
                <a:solidFill>
                  <a:srgbClr val="FF0000"/>
                </a:solidFill>
              </a:rPr>
              <a:t>0</a:t>
            </a:r>
            <a:r>
              <a:rPr lang="zh-CN" altLang="en-US" dirty="0" smtClean="0">
                <a:solidFill>
                  <a:srgbClr val="FF0000"/>
                </a:solidFill>
              </a:rPr>
              <a:t>度以下直接升华，条件是空气干燥</a:t>
            </a:r>
            <a:endParaRPr lang="en-US" altLang="zh-CN" dirty="0" smtClean="0">
              <a:solidFill>
                <a:srgbClr val="FF0000"/>
              </a:solidFill>
            </a:endParaRPr>
          </a:p>
          <a:p>
            <a:r>
              <a:rPr lang="zh-CN" altLang="en-US" dirty="0" smtClean="0">
                <a:solidFill>
                  <a:srgbClr val="FF0000"/>
                </a:solidFill>
              </a:rPr>
              <a:t>假设温度为</a:t>
            </a:r>
            <a:r>
              <a:rPr lang="en-US" altLang="zh-CN" dirty="0" smtClean="0">
                <a:solidFill>
                  <a:srgbClr val="FF0000"/>
                </a:solidFill>
              </a:rPr>
              <a:t>-10</a:t>
            </a:r>
            <a:r>
              <a:rPr lang="zh-CN" altLang="en-US" dirty="0" smtClean="0">
                <a:solidFill>
                  <a:srgbClr val="FF0000"/>
                </a:solidFill>
              </a:rPr>
              <a:t>度，冰对应的饱和蒸气压是</a:t>
            </a:r>
            <a:r>
              <a:rPr lang="en-US" altLang="zh-CN" dirty="0" smtClean="0">
                <a:solidFill>
                  <a:srgbClr val="FF0000"/>
                </a:solidFill>
              </a:rPr>
              <a:t>2Torr</a:t>
            </a:r>
            <a:r>
              <a:rPr lang="zh-CN" altLang="en-US" dirty="0" smtClean="0">
                <a:solidFill>
                  <a:srgbClr val="FF0000"/>
                </a:solidFill>
              </a:rPr>
              <a:t>，如果大气中水蒸气分压小于</a:t>
            </a:r>
            <a:r>
              <a:rPr lang="en-US" altLang="zh-CN" dirty="0" smtClean="0">
                <a:solidFill>
                  <a:srgbClr val="FF0000"/>
                </a:solidFill>
              </a:rPr>
              <a:t>2Torr</a:t>
            </a:r>
            <a:r>
              <a:rPr lang="zh-CN" altLang="en-US" dirty="0" smtClean="0">
                <a:solidFill>
                  <a:srgbClr val="FF0000"/>
                </a:solidFill>
              </a:rPr>
              <a:t>，冰可升华</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注意相图讨论的是封闭体系，（在密闭容器中）压力等于液体、固体、气体压力。在讨论日常生活中的现象的时候，大部分面对的是开放体系，固体，液体压力等于大气压，但是水蒸气压力是其分压，不是大气压力。也要注意，日常生活中的现象未必是平衡过程，而相图是平衡过程</a:t>
            </a:r>
            <a:endParaRPr lang="en-US" altLang="zh-CN" dirty="0" smtClean="0">
              <a:solidFill>
                <a:srgbClr val="FF0000"/>
              </a:solidFill>
            </a:endParaRPr>
          </a:p>
          <a:p>
            <a:r>
              <a:rPr lang="zh-CN" altLang="en-US" dirty="0" smtClean="0">
                <a:solidFill>
                  <a:srgbClr val="FF0000"/>
                </a:solidFill>
              </a:rPr>
              <a:t>插入讨论：等温变压和等压变温理解各个点对应的状态</a:t>
            </a:r>
            <a:endParaRPr lang="en-US" altLang="zh-CN" dirty="0" smtClean="0">
              <a:solidFill>
                <a:srgbClr val="FF0000"/>
              </a:solidFill>
            </a:endParaRPr>
          </a:p>
          <a:p>
            <a:r>
              <a:rPr lang="zh-CN" altLang="en-US" dirty="0" smtClean="0">
                <a:solidFill>
                  <a:srgbClr val="FF0000"/>
                </a:solidFill>
              </a:rPr>
              <a:t>如何理解压力（外压还是蒸气压），活塞模型中，如果是混合气体，那么需要讨论蒸气压（与温度对应的平衡饱和蒸气压）和分压（实际混合气体中，水蒸气的分压）的关系</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如何理解冬天零下温度冰的升华？</a:t>
            </a:r>
            <a:endParaRPr lang="en-US" altLang="zh-CN" dirty="0" smtClean="0">
              <a:solidFill>
                <a:srgbClr val="FF0000"/>
              </a:solidFill>
            </a:endParaRPr>
          </a:p>
          <a:p>
            <a:r>
              <a:rPr lang="zh-CN" altLang="en-US" dirty="0" smtClean="0">
                <a:solidFill>
                  <a:srgbClr val="FF0000"/>
                </a:solidFill>
              </a:rPr>
              <a:t>冰在</a:t>
            </a:r>
            <a:r>
              <a:rPr lang="en-US" altLang="zh-CN" dirty="0" smtClean="0">
                <a:solidFill>
                  <a:srgbClr val="FF0000"/>
                </a:solidFill>
              </a:rPr>
              <a:t>0</a:t>
            </a:r>
            <a:r>
              <a:rPr lang="zh-CN" altLang="en-US" dirty="0" smtClean="0">
                <a:solidFill>
                  <a:srgbClr val="FF0000"/>
                </a:solidFill>
              </a:rPr>
              <a:t>度以下直接升华，条件是空气干燥</a:t>
            </a:r>
            <a:endParaRPr lang="en-US" altLang="zh-CN" dirty="0" smtClean="0">
              <a:solidFill>
                <a:srgbClr val="FF0000"/>
              </a:solidFill>
            </a:endParaRPr>
          </a:p>
          <a:p>
            <a:r>
              <a:rPr lang="zh-CN" altLang="en-US" dirty="0" smtClean="0">
                <a:solidFill>
                  <a:srgbClr val="FF0000"/>
                </a:solidFill>
              </a:rPr>
              <a:t>假设温度为</a:t>
            </a:r>
            <a:r>
              <a:rPr lang="en-US" altLang="zh-CN" dirty="0" smtClean="0">
                <a:solidFill>
                  <a:srgbClr val="FF0000"/>
                </a:solidFill>
              </a:rPr>
              <a:t>-10</a:t>
            </a:r>
            <a:r>
              <a:rPr lang="zh-CN" altLang="en-US" dirty="0" smtClean="0">
                <a:solidFill>
                  <a:srgbClr val="FF0000"/>
                </a:solidFill>
              </a:rPr>
              <a:t>度，冰对应的饱和蒸气压是</a:t>
            </a:r>
            <a:r>
              <a:rPr lang="en-US" altLang="zh-CN" dirty="0" smtClean="0">
                <a:solidFill>
                  <a:srgbClr val="FF0000"/>
                </a:solidFill>
              </a:rPr>
              <a:t>2Torr</a:t>
            </a:r>
            <a:r>
              <a:rPr lang="zh-CN" altLang="en-US" dirty="0" smtClean="0">
                <a:solidFill>
                  <a:srgbClr val="FF0000"/>
                </a:solidFill>
              </a:rPr>
              <a:t>，如果大气中水蒸气分压小于</a:t>
            </a:r>
            <a:r>
              <a:rPr lang="en-US" altLang="zh-CN" dirty="0" smtClean="0">
                <a:solidFill>
                  <a:srgbClr val="FF0000"/>
                </a:solidFill>
              </a:rPr>
              <a:t>2Torr</a:t>
            </a:r>
            <a:r>
              <a:rPr lang="zh-CN" altLang="en-US" dirty="0" smtClean="0">
                <a:solidFill>
                  <a:srgbClr val="FF0000"/>
                </a:solidFill>
              </a:rPr>
              <a:t>，冰可升华</a:t>
            </a:r>
            <a:endParaRPr lang="zh-CN" altLang="en-US" dirty="0" smtClean="0">
              <a:solidFill>
                <a:srgbClr val="FF0000"/>
              </a:solidFill>
            </a:endParaRPr>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反直觉</a:t>
            </a:r>
            <a:endParaRPr lang="zh-CN" altLang="en-US" dirty="0"/>
          </a:p>
          <a:p>
            <a:r>
              <a:rPr lang="zh-CN" altLang="en-US" dirty="0"/>
              <a:t>外界对体系做功，体系能量增加，容易融化 不能解释</a:t>
            </a:r>
            <a:r>
              <a:rPr lang="en-US" altLang="zh-CN" dirty="0"/>
              <a:t>CO2</a:t>
            </a:r>
            <a:r>
              <a:rPr lang="zh-CN" altLang="en-US" dirty="0"/>
              <a:t>压力增加容易凝固</a:t>
            </a:r>
            <a:endParaRPr lang="zh-CN" altLang="en-US" dirty="0"/>
          </a:p>
          <a:p>
            <a:r>
              <a:rPr lang="zh-CN" altLang="en-US" dirty="0"/>
              <a:t>要结合克劳修斯克拉普龙方程来理解</a:t>
            </a:r>
            <a:r>
              <a:rPr lang="zh-CN" altLang="en-US" dirty="0" smtClean="0"/>
              <a:t>，</a:t>
            </a:r>
            <a:endParaRPr lang="en-US" altLang="zh-CN" dirty="0" smtClean="0"/>
          </a:p>
          <a:p>
            <a:r>
              <a:rPr lang="en-US" altLang="zh-CN" dirty="0" err="1" smtClean="0"/>
              <a:t>DeltaH</a:t>
            </a:r>
            <a:r>
              <a:rPr lang="en-US" altLang="zh-CN" dirty="0" smtClean="0"/>
              <a:t>&gt;0,</a:t>
            </a:r>
            <a:r>
              <a:rPr lang="en-US" altLang="zh-CN" baseline="0" dirty="0" smtClean="0"/>
              <a:t> </a:t>
            </a:r>
            <a:r>
              <a:rPr lang="en-US" altLang="zh-CN" baseline="0" dirty="0" err="1" smtClean="0"/>
              <a:t>DeltaV</a:t>
            </a:r>
            <a:r>
              <a:rPr lang="en-US" altLang="zh-CN" baseline="0" dirty="0" smtClean="0"/>
              <a:t>&lt;0</a:t>
            </a:r>
            <a:endParaRPr lang="zh-CN" altLang="en-US" dirty="0"/>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sym typeface="+mn-ea"/>
              </a:rPr>
              <a:t>胆甾型：分子呈层状排列（分子长轴与层的平面平行）层与层间的重叠呈螺旋状结构</a:t>
            </a:r>
            <a:endParaRPr lang="zh-CN" altLang="en-US" dirty="0">
              <a:sym typeface="+mn-ea"/>
            </a:endParaRPr>
          </a:p>
          <a:p>
            <a:r>
              <a:rPr lang="zh-CN" altLang="en-US" dirty="0">
                <a:sym typeface="+mn-ea"/>
              </a:rPr>
              <a:t>向列型液晶：棒状极性分子因分子间相互作用而作有序排列。当熔化成液态时也能保持一定的有序性，这些分子接近于平行地交错排列，既容易转动，也容易滑动。此类液晶态物质随电压变化透明性不同，是理想的显示材料，具有工作电压低、能耗低冰能与集成电路配套等突出优点。</a:t>
            </a:r>
            <a:endParaRPr lang="zh-CN" altLang="en-US" dirty="0">
              <a:sym typeface="+mn-ea"/>
            </a:endParaRPr>
          </a:p>
          <a:p>
            <a:r>
              <a:rPr lang="zh-CN" altLang="en-US" dirty="0">
                <a:sym typeface="+mn-ea"/>
              </a:rPr>
              <a:t>近晶型液晶：分子在排列的有序程度上和晶体相近的液晶</a:t>
            </a:r>
            <a:endParaRPr lang="zh-CN" altLang="en-US" dirty="0">
              <a:sym typeface="+mn-ea"/>
            </a:endParaRPr>
          </a:p>
          <a:p>
            <a:endParaRPr lang="zh-CN" altLang="en-US"/>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a:t>结构和性能相关性</a:t>
            </a:r>
            <a:endParaRPr lang="zh-CN" altLang="en-US"/>
          </a:p>
        </p:txBody>
      </p:sp>
      <p:sp>
        <p:nvSpPr>
          <p:cNvPr id="4" name="日期占位符 3"/>
          <p:cNvSpPr>
            <a:spLocks noGrp="1"/>
          </p:cNvSpPr>
          <p:nvPr>
            <p:ph type="dt" idx="1"/>
          </p:nvPr>
        </p:nvSpPr>
        <p:spPr/>
        <p:txBody>
          <a:bodyPr/>
          <a:lstStyle/>
          <a:p>
            <a:pPr>
              <a:defRPr/>
            </a:pPr>
            <a:fld id="{49C06E6C-F6AD-4928-A1AB-B5E8D262CEF6}" type="datetime1">
              <a:rPr lang="zh-CN" altLang="en-US"/>
            </a:fld>
            <a:endParaRPr lang="zh-CN" altLang="en-US"/>
          </a:p>
        </p:txBody>
      </p:sp>
      <p:sp>
        <p:nvSpPr>
          <p:cNvPr id="5" name="灯片编号占位符 4"/>
          <p:cNvSpPr>
            <a:spLocks noGrp="1"/>
          </p:cNvSpPr>
          <p:nvPr>
            <p:ph type="sldNum" sz="quarter" idx="5"/>
          </p:nvPr>
        </p:nvSpPr>
        <p:spPr/>
        <p:txBody>
          <a:bodyPr/>
          <a:lstStyle/>
          <a:p>
            <a:pPr>
              <a:defRPr/>
            </a:pPr>
            <a:fld id="{BD1ED66A-D276-4BD0-95DE-A4261ED5F0D1}"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热运动</a:t>
            </a:r>
            <a:r>
              <a:rPr lang="en-US" altLang="zh-CN" baseline="0" dirty="0" smtClean="0"/>
              <a:t>-</a:t>
            </a:r>
            <a:r>
              <a:rPr lang="zh-CN" altLang="en-US" baseline="0" dirty="0" smtClean="0"/>
              <a:t>温度</a:t>
            </a:r>
            <a:endParaRPr lang="en-US" altLang="zh-CN" baseline="0" dirty="0" smtClean="0"/>
          </a:p>
          <a:p>
            <a:r>
              <a:rPr lang="zh-CN" altLang="en-US" baseline="0" dirty="0" smtClean="0"/>
              <a:t>加压</a:t>
            </a:r>
            <a:r>
              <a:rPr lang="en-US" altLang="zh-CN" baseline="0" dirty="0" smtClean="0"/>
              <a:t>-</a:t>
            </a:r>
            <a:r>
              <a:rPr lang="zh-CN" altLang="en-US" baseline="0" dirty="0" smtClean="0"/>
              <a:t>分子间距减小</a:t>
            </a:r>
            <a:r>
              <a:rPr lang="en-US" altLang="zh-CN" baseline="0" dirty="0" smtClean="0"/>
              <a:t>-</a:t>
            </a:r>
            <a:r>
              <a:rPr lang="zh-CN" altLang="en-US" baseline="0" dirty="0" smtClean="0"/>
              <a:t>作用力变大：内聚力</a:t>
            </a:r>
            <a:r>
              <a:rPr lang="en-US" altLang="zh-CN" baseline="0" dirty="0" smtClean="0"/>
              <a:t>an^2/V^2</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热运动</a:t>
            </a:r>
            <a:r>
              <a:rPr lang="en-US" altLang="zh-CN" baseline="0" dirty="0" smtClean="0"/>
              <a:t>-</a:t>
            </a:r>
            <a:r>
              <a:rPr lang="zh-CN" altLang="en-US" baseline="0" dirty="0" smtClean="0"/>
              <a:t>温度</a:t>
            </a:r>
            <a:endParaRPr lang="en-US" altLang="zh-CN" baseline="0" dirty="0" smtClean="0"/>
          </a:p>
          <a:p>
            <a:r>
              <a:rPr lang="zh-CN" altLang="en-US" baseline="0" dirty="0" smtClean="0"/>
              <a:t>加压</a:t>
            </a:r>
            <a:r>
              <a:rPr lang="en-US" altLang="zh-CN" baseline="0" dirty="0" smtClean="0"/>
              <a:t>-</a:t>
            </a:r>
            <a:r>
              <a:rPr lang="zh-CN" altLang="en-US" baseline="0" dirty="0" smtClean="0"/>
              <a:t>分子间距减小</a:t>
            </a:r>
            <a:r>
              <a:rPr lang="en-US" altLang="zh-CN" baseline="0" dirty="0" smtClean="0"/>
              <a:t>-</a:t>
            </a:r>
            <a:r>
              <a:rPr lang="zh-CN" altLang="en-US" baseline="0" dirty="0" smtClean="0"/>
              <a:t>作用力变大：内聚力</a:t>
            </a:r>
            <a:r>
              <a:rPr lang="en-US" altLang="zh-CN" baseline="0" dirty="0" smtClean="0"/>
              <a:t>an^2/V^2</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热运动</a:t>
            </a:r>
            <a:r>
              <a:rPr lang="en-US" altLang="zh-CN" baseline="0" dirty="0" smtClean="0"/>
              <a:t>-</a:t>
            </a:r>
            <a:r>
              <a:rPr lang="zh-CN" altLang="en-US" baseline="0" dirty="0" smtClean="0"/>
              <a:t>温度</a:t>
            </a:r>
            <a:endParaRPr lang="en-US" altLang="zh-CN" baseline="0" dirty="0" smtClean="0"/>
          </a:p>
          <a:p>
            <a:r>
              <a:rPr lang="zh-CN" altLang="en-US" baseline="0" dirty="0" smtClean="0"/>
              <a:t>加压</a:t>
            </a:r>
            <a:r>
              <a:rPr lang="en-US" altLang="zh-CN" baseline="0" dirty="0" smtClean="0"/>
              <a:t>-</a:t>
            </a:r>
            <a:r>
              <a:rPr lang="zh-CN" altLang="en-US" baseline="0" dirty="0" smtClean="0"/>
              <a:t>分子间距减小</a:t>
            </a:r>
            <a:r>
              <a:rPr lang="en-US" altLang="zh-CN" baseline="0" dirty="0" smtClean="0"/>
              <a:t>-</a:t>
            </a:r>
            <a:r>
              <a:rPr lang="zh-CN" altLang="en-US" baseline="0" dirty="0" smtClean="0"/>
              <a:t>作用力变大：内聚力</a:t>
            </a:r>
            <a:r>
              <a:rPr lang="en-US" altLang="zh-CN" baseline="0" dirty="0" smtClean="0"/>
              <a:t>an^2/V^2</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热运动</a:t>
            </a:r>
            <a:r>
              <a:rPr lang="en-US" altLang="zh-CN" baseline="0" dirty="0" smtClean="0"/>
              <a:t>-</a:t>
            </a:r>
            <a:r>
              <a:rPr lang="zh-CN" altLang="en-US" baseline="0" dirty="0" smtClean="0"/>
              <a:t>温度</a:t>
            </a:r>
            <a:endParaRPr lang="en-US" altLang="zh-CN" baseline="0" dirty="0" smtClean="0"/>
          </a:p>
          <a:p>
            <a:r>
              <a:rPr lang="zh-CN" altLang="en-US" baseline="0" dirty="0" smtClean="0"/>
              <a:t>加压</a:t>
            </a:r>
            <a:r>
              <a:rPr lang="en-US" altLang="zh-CN" baseline="0" dirty="0" smtClean="0"/>
              <a:t>-</a:t>
            </a:r>
            <a:r>
              <a:rPr lang="zh-CN" altLang="en-US" baseline="0" dirty="0" smtClean="0"/>
              <a:t>分子间距减小</a:t>
            </a:r>
            <a:r>
              <a:rPr lang="en-US" altLang="zh-CN" baseline="0" dirty="0" smtClean="0"/>
              <a:t>-</a:t>
            </a:r>
            <a:r>
              <a:rPr lang="zh-CN" altLang="en-US" baseline="0" dirty="0" smtClean="0"/>
              <a:t>作用力变大：内聚力</a:t>
            </a:r>
            <a:r>
              <a:rPr lang="en-US" altLang="zh-CN" baseline="0" dirty="0" smtClean="0"/>
              <a:t>an^2/V^2</a:t>
            </a:r>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smtClean="0"/>
              <a:t>问题</a:t>
            </a:r>
            <a:r>
              <a:rPr lang="en-US" altLang="zh-CN" dirty="0" smtClean="0"/>
              <a:t>1</a:t>
            </a:r>
            <a:r>
              <a:rPr lang="zh-CN" altLang="en-US" dirty="0" smtClean="0"/>
              <a:t>：理解本章所涉及的压力是指什么压力（</a:t>
            </a:r>
            <a:r>
              <a:rPr lang="en-US" altLang="zh-CN" dirty="0" smtClean="0"/>
              <a:t>P</a:t>
            </a:r>
            <a:r>
              <a:rPr lang="zh-CN" altLang="en-US" dirty="0" smtClean="0"/>
              <a:t>总还是</a:t>
            </a:r>
            <a:r>
              <a:rPr lang="en-US" altLang="zh-CN" dirty="0" smtClean="0"/>
              <a:t>P</a:t>
            </a:r>
            <a:r>
              <a:rPr lang="zh-CN" altLang="en-US" dirty="0" smtClean="0"/>
              <a:t>分）水汽在</a:t>
            </a:r>
            <a:r>
              <a:rPr lang="en-US" altLang="zh-CN" dirty="0" smtClean="0"/>
              <a:t>101kPa</a:t>
            </a:r>
            <a:r>
              <a:rPr lang="zh-CN" altLang="en-US" dirty="0" smtClean="0"/>
              <a:t>下，低于</a:t>
            </a:r>
            <a:r>
              <a:rPr lang="en-US" altLang="zh-CN" dirty="0" smtClean="0"/>
              <a:t>100oC</a:t>
            </a:r>
            <a:r>
              <a:rPr lang="zh-CN" altLang="en-US" dirty="0" smtClean="0"/>
              <a:t>就</a:t>
            </a:r>
            <a:r>
              <a:rPr lang="en-US" altLang="zh-CN" dirty="0" smtClean="0"/>
              <a:t>【</a:t>
            </a:r>
            <a:r>
              <a:rPr lang="zh-CN" altLang="en-US" dirty="0" smtClean="0"/>
              <a:t>可能</a:t>
            </a:r>
            <a:r>
              <a:rPr lang="en-US" altLang="zh-CN" dirty="0" smtClean="0"/>
              <a:t>】</a:t>
            </a:r>
            <a:r>
              <a:rPr lang="zh-CN" altLang="en-US" dirty="0" smtClean="0"/>
              <a:t>液化：得看这个常压</a:t>
            </a:r>
            <a:r>
              <a:rPr lang="en-US" altLang="zh-CN" dirty="0" smtClean="0"/>
              <a:t>101kpa</a:t>
            </a:r>
            <a:r>
              <a:rPr lang="zh-CN" altLang="en-US" dirty="0" smtClean="0"/>
              <a:t>是水蒸气的分压还是整个大气的总压：室温下大气中也有水蒸气！</a:t>
            </a:r>
            <a:endParaRPr lang="en-US" altLang="zh-CN"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smtClean="0"/>
              <a:t>问题</a:t>
            </a:r>
            <a:r>
              <a:rPr lang="en-US" altLang="zh-CN" dirty="0" smtClean="0"/>
              <a:t>2</a:t>
            </a:r>
            <a:r>
              <a:rPr lang="zh-CN" altLang="en-US" dirty="0" smtClean="0"/>
              <a:t>：思考在</a:t>
            </a:r>
            <a:r>
              <a:rPr lang="en-US" altLang="zh-CN" dirty="0" smtClean="0"/>
              <a:t>Tc</a:t>
            </a:r>
            <a:r>
              <a:rPr lang="zh-CN" altLang="en-US" dirty="0" smtClean="0"/>
              <a:t>，</a:t>
            </a:r>
            <a:r>
              <a:rPr lang="en-US" altLang="zh-CN" dirty="0" smtClean="0"/>
              <a:t>Pc</a:t>
            </a:r>
            <a:r>
              <a:rPr lang="zh-CN" altLang="en-US" dirty="0" smtClean="0"/>
              <a:t>时气体开始液化，为什么还有</a:t>
            </a:r>
            <a:r>
              <a:rPr lang="en-US" altLang="zh-CN" dirty="0" smtClean="0"/>
              <a:t>1mol</a:t>
            </a:r>
            <a:r>
              <a:rPr lang="zh-CN" altLang="en-US" dirty="0" smtClean="0"/>
              <a:t>气体的体积时</a:t>
            </a:r>
            <a:r>
              <a:rPr lang="en-US" altLang="zh-CN" dirty="0" err="1" smtClean="0"/>
              <a:t>Vc</a:t>
            </a:r>
            <a:r>
              <a:rPr lang="zh-CN" altLang="en-US" dirty="0" smtClean="0"/>
              <a:t>：为什么不完全液化？</a:t>
            </a:r>
            <a:endParaRPr lang="en-US" altLang="zh-CN"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endParaRPr lang="en-US" altLang="zh-CN" dirty="0" smtClean="0"/>
          </a:p>
          <a:p>
            <a:endParaRPr lang="en-US" altLang="zh-CN" dirty="0" smtClean="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沸点越低</a:t>
            </a:r>
            <a:r>
              <a:rPr lang="en-US" altLang="zh-CN" dirty="0" smtClean="0"/>
              <a:t>-</a:t>
            </a:r>
            <a:r>
              <a:rPr lang="zh-CN" altLang="en-US" dirty="0" smtClean="0"/>
              <a:t>内聚力越小（实际气体的方程）</a:t>
            </a:r>
            <a:r>
              <a:rPr lang="en-US" altLang="zh-CN" dirty="0" smtClean="0"/>
              <a:t>-</a:t>
            </a:r>
            <a:r>
              <a:rPr lang="zh-CN" altLang="en-US" dirty="0" smtClean="0"/>
              <a:t>临界温度越低</a:t>
            </a:r>
            <a:endParaRPr lang="en-US" altLang="zh-CN" dirty="0" smtClean="0"/>
          </a:p>
          <a:p>
            <a:r>
              <a:rPr lang="zh-CN" altLang="en-US" dirty="0" smtClean="0"/>
              <a:t>第十二章，分子间作用力的规律：分子极性，变形性（分子体积）和氢键等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smtClean="0"/>
              <a:t>问题</a:t>
            </a:r>
            <a:r>
              <a:rPr lang="en-US" altLang="zh-CN" dirty="0" smtClean="0"/>
              <a:t>2</a:t>
            </a:r>
            <a:r>
              <a:rPr lang="zh-CN" altLang="en-US" dirty="0" smtClean="0"/>
              <a:t>：看表</a:t>
            </a:r>
            <a:r>
              <a:rPr lang="en-US" altLang="zh-CN" dirty="0" smtClean="0"/>
              <a:t>3.1 </a:t>
            </a:r>
            <a:r>
              <a:rPr lang="zh-CN" altLang="en-US" dirty="0" smtClean="0"/>
              <a:t>尝试计算</a:t>
            </a:r>
            <a:r>
              <a:rPr lang="en-US" altLang="zh-CN" dirty="0" smtClean="0"/>
              <a:t>Pc</a:t>
            </a:r>
            <a:r>
              <a:rPr lang="zh-CN" altLang="en-US" dirty="0" smtClean="0"/>
              <a:t>*</a:t>
            </a:r>
            <a:r>
              <a:rPr lang="en-US" altLang="zh-CN" dirty="0" err="1" smtClean="0"/>
              <a:t>Vc</a:t>
            </a:r>
            <a:r>
              <a:rPr lang="en-US" altLang="zh-CN" dirty="0" smtClean="0"/>
              <a:t>/Tc</a:t>
            </a:r>
            <a:r>
              <a:rPr lang="zh-CN" altLang="en-US" dirty="0" smtClean="0"/>
              <a:t>，是否是常数，为什么？</a:t>
            </a:r>
            <a:endParaRPr lang="en-US" altLang="zh-CN"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dirty="0" smtClean="0"/>
              <a:t>问题</a:t>
            </a:r>
            <a:r>
              <a:rPr lang="en-US" altLang="zh-CN" dirty="0" smtClean="0"/>
              <a:t>3</a:t>
            </a:r>
            <a:r>
              <a:rPr lang="zh-CN" altLang="en-US" dirty="0" smtClean="0"/>
              <a:t>：从概念上理解，为什么临界温度高于沸点</a:t>
            </a: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49C06E6C-F6AD-4928-A1AB-B5E8D262CEF6}" type="datetime1">
              <a:rPr lang="zh-CN" altLang="en-US" smtClean="0"/>
            </a:fld>
            <a:endParaRPr lang="zh-CN" altLang="en-US"/>
          </a:p>
        </p:txBody>
      </p:sp>
      <p:sp>
        <p:nvSpPr>
          <p:cNvPr id="5" name="灯片编号占位符 4"/>
          <p:cNvSpPr>
            <a:spLocks noGrp="1"/>
          </p:cNvSpPr>
          <p:nvPr>
            <p:ph type="sldNum" sz="quarter" idx="11"/>
          </p:nvPr>
        </p:nvSpPr>
        <p:spPr/>
        <p:txBody>
          <a:bodyPr/>
          <a:lstStyle/>
          <a:p>
            <a:pPr>
              <a:defRPr/>
            </a:pPr>
            <a:fld id="{BD1ED66A-D276-4BD0-95DE-A4261ED5F0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5" name="等腰三角形 4"/>
          <p:cNvSpPr/>
          <p:nvPr userDrawn="1"/>
        </p:nvSpPr>
        <p:spPr>
          <a:xfrm>
            <a:off x="184150" y="91440"/>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flipV="1">
            <a:off x="1038860" y="737870"/>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188595"/>
            <a:ext cx="9144000" cy="54927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 name="平行四边形 2"/>
          <p:cNvSpPr/>
          <p:nvPr userDrawn="1"/>
        </p:nvSpPr>
        <p:spPr>
          <a:xfrm flipH="1">
            <a:off x="252095" y="91440"/>
            <a:ext cx="860425" cy="743585"/>
          </a:xfrm>
          <a:prstGeom prst="parallelogram">
            <a:avLst>
              <a:gd name="adj" fmla="val 48423"/>
            </a:avLst>
          </a:prstGeom>
          <a:solidFill>
            <a:srgbClr val="E6BE7B"/>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0" name="图片 9"/>
          <p:cNvPicPr/>
          <p:nvPr userDrawn="1"/>
        </p:nvPicPr>
        <p:blipFill>
          <a:blip r:embed="rId2">
            <a:lum bright="-18000" contrast="-12000"/>
          </a:blip>
          <a:srcRect b="85392"/>
          <a:stretch>
            <a:fillRect/>
          </a:stretch>
        </p:blipFill>
        <p:spPr>
          <a:xfrm>
            <a:off x="0" y="0"/>
            <a:ext cx="9144000" cy="835025"/>
          </a:xfrm>
          <a:prstGeom prst="rect">
            <a:avLst/>
          </a:prstGeom>
        </p:spPr>
      </p:pic>
      <p:sp>
        <p:nvSpPr>
          <p:cNvPr id="2" name="标题 1"/>
          <p:cNvSpPr>
            <a:spLocks noGrp="1"/>
          </p:cNvSpPr>
          <p:nvPr>
            <p:ph type="title"/>
          </p:nvPr>
        </p:nvSpPr>
        <p:spPr>
          <a:xfrm>
            <a:off x="628650" y="87456"/>
            <a:ext cx="7886700" cy="687705"/>
          </a:xfrm>
        </p:spPr>
        <p:txBody>
          <a:bodyPr/>
          <a:lstStyle>
            <a:lvl1pPr>
              <a:defRPr sz="3600" b="1">
                <a:solidFill>
                  <a:schemeClr val="bg1"/>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4" y="221015"/>
            <a:ext cx="7687767" cy="687705"/>
          </a:xfrm>
        </p:spPr>
        <p:txBody>
          <a:bodyPr/>
          <a:lstStyle>
            <a:lvl1pPr>
              <a:defRPr kumimoji="0" lang="zh-CN" altLang="en-US" sz="3600" b="1" i="0" u="none" strike="noStrike" kern="1200" cap="none" spc="0" normalizeH="0" baseline="0" noProof="1" dirty="0">
                <a:solidFill>
                  <a:srgbClr val="D36871"/>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等腰三角形 9"/>
          <p:cNvSpPr/>
          <p:nvPr userDrawn="1"/>
        </p:nvSpPr>
        <p:spPr>
          <a:xfrm flipV="1">
            <a:off x="1038860" y="41275"/>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22860"/>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2" name="任意多边形 11"/>
          <p:cNvSpPr/>
          <p:nvPr userDrawn="1"/>
        </p:nvSpPr>
        <p:spPr>
          <a:xfrm flipH="1">
            <a:off x="533442" y="-22860"/>
            <a:ext cx="578443" cy="161290"/>
          </a:xfrm>
          <a:custGeom>
            <a:avLst/>
            <a:gdLst>
              <a:gd name="connsiteX0" fmla="*/ 578443 w 578443"/>
              <a:gd name="connsiteY0" fmla="*/ 0 h 161290"/>
              <a:gd name="connsiteX1" fmla="*/ 78197 w 578443"/>
              <a:gd name="connsiteY1" fmla="*/ 0 h 161290"/>
              <a:gd name="connsiteX2" fmla="*/ 0 w 578443"/>
              <a:gd name="connsiteY2" fmla="*/ 161290 h 161290"/>
              <a:gd name="connsiteX3" fmla="*/ 500247 w 578443"/>
              <a:gd name="connsiteY3" fmla="*/ 161290 h 161290"/>
            </a:gdLst>
            <a:ahLst/>
            <a:cxnLst>
              <a:cxn ang="0">
                <a:pos x="connsiteX0" y="connsiteY0"/>
              </a:cxn>
              <a:cxn ang="0">
                <a:pos x="connsiteX1" y="connsiteY1"/>
              </a:cxn>
              <a:cxn ang="0">
                <a:pos x="connsiteX2" y="connsiteY2"/>
              </a:cxn>
              <a:cxn ang="0">
                <a:pos x="connsiteX3" y="connsiteY3"/>
              </a:cxn>
            </a:cxnLst>
            <a:rect l="l" t="t" r="r" b="b"/>
            <a:pathLst>
              <a:path w="578443" h="161290">
                <a:moveTo>
                  <a:pt x="578443" y="0"/>
                </a:moveTo>
                <a:lnTo>
                  <a:pt x="78197" y="0"/>
                </a:lnTo>
                <a:lnTo>
                  <a:pt x="0" y="161290"/>
                </a:lnTo>
                <a:lnTo>
                  <a:pt x="500247" y="16129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3" name="矩形 12"/>
          <p:cNvSpPr/>
          <p:nvPr userDrawn="1"/>
        </p:nvSpPr>
        <p:spPr>
          <a:xfrm flipH="1">
            <a:off x="0" y="6746875"/>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4" name="任意多边形 13"/>
          <p:cNvSpPr/>
          <p:nvPr userDrawn="1"/>
        </p:nvSpPr>
        <p:spPr>
          <a:xfrm>
            <a:off x="8066913" y="6743700"/>
            <a:ext cx="557657" cy="118110"/>
          </a:xfrm>
          <a:custGeom>
            <a:avLst/>
            <a:gdLst>
              <a:gd name="connsiteX0" fmla="*/ 57277 w 557657"/>
              <a:gd name="connsiteY0" fmla="*/ 0 h 118110"/>
              <a:gd name="connsiteX1" fmla="*/ 557657 w 557657"/>
              <a:gd name="connsiteY1" fmla="*/ 0 h 118110"/>
              <a:gd name="connsiteX2" fmla="*/ 500380 w 557657"/>
              <a:gd name="connsiteY2" fmla="*/ 118110 h 118110"/>
              <a:gd name="connsiteX3" fmla="*/ 0 w 557657"/>
              <a:gd name="connsiteY3" fmla="*/ 118110 h 118110"/>
            </a:gdLst>
            <a:ahLst/>
            <a:cxnLst>
              <a:cxn ang="0">
                <a:pos x="connsiteX0" y="connsiteY0"/>
              </a:cxn>
              <a:cxn ang="0">
                <a:pos x="connsiteX1" y="connsiteY1"/>
              </a:cxn>
              <a:cxn ang="0">
                <a:pos x="connsiteX2" y="connsiteY2"/>
              </a:cxn>
              <a:cxn ang="0">
                <a:pos x="connsiteX3" y="connsiteY3"/>
              </a:cxn>
            </a:cxnLst>
            <a:rect l="l" t="t" r="r" b="b"/>
            <a:pathLst>
              <a:path w="557657" h="118110">
                <a:moveTo>
                  <a:pt x="57277" y="0"/>
                </a:moveTo>
                <a:lnTo>
                  <a:pt x="557657" y="0"/>
                </a:lnTo>
                <a:lnTo>
                  <a:pt x="500380" y="118110"/>
                </a:lnTo>
                <a:lnTo>
                  <a:pt x="0" y="11811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pic>
        <p:nvPicPr>
          <p:cNvPr id="15" name="图片 14"/>
          <p:cNvPicPr/>
          <p:nvPr userDrawn="1"/>
        </p:nvPicPr>
        <p:blipFill>
          <a:blip r:embed="rId2"/>
          <a:srcRect b="96940"/>
          <a:stretch>
            <a:fillRect/>
          </a:stretch>
        </p:blipFill>
        <p:spPr>
          <a:xfrm>
            <a:off x="0" y="-27305"/>
            <a:ext cx="9150985" cy="175895"/>
          </a:xfrm>
          <a:prstGeom prst="rect">
            <a:avLst/>
          </a:prstGeom>
          <a:noFill/>
          <a:ln w="9525">
            <a:noFill/>
          </a:ln>
        </p:spPr>
      </p:pic>
      <p:pic>
        <p:nvPicPr>
          <p:cNvPr id="16" name="图片 15"/>
          <p:cNvPicPr/>
          <p:nvPr userDrawn="1">
            <p:custDataLst>
              <p:tags r:id="rId3"/>
            </p:custDataLst>
          </p:nvPr>
        </p:nvPicPr>
        <p:blipFill>
          <a:blip r:embed="rId2"/>
          <a:srcRect t="96719"/>
          <a:stretch>
            <a:fillRect/>
          </a:stretch>
        </p:blipFill>
        <p:spPr>
          <a:xfrm>
            <a:off x="-8255" y="6677660"/>
            <a:ext cx="9159875" cy="188595"/>
          </a:xfrm>
          <a:prstGeom prst="rect">
            <a:avLst/>
          </a:prstGeom>
          <a:noFill/>
          <a:ln w="9525">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4" name="等腰三角形 13"/>
          <p:cNvSpPr/>
          <p:nvPr userDrawn="1"/>
        </p:nvSpPr>
        <p:spPr>
          <a:xfrm flipV="1">
            <a:off x="1038860" y="41275"/>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22860"/>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3" name="任意多边形 12"/>
          <p:cNvSpPr/>
          <p:nvPr userDrawn="1"/>
        </p:nvSpPr>
        <p:spPr>
          <a:xfrm flipH="1">
            <a:off x="533442" y="-22860"/>
            <a:ext cx="578443" cy="161290"/>
          </a:xfrm>
          <a:custGeom>
            <a:avLst/>
            <a:gdLst>
              <a:gd name="connsiteX0" fmla="*/ 578443 w 578443"/>
              <a:gd name="connsiteY0" fmla="*/ 0 h 161290"/>
              <a:gd name="connsiteX1" fmla="*/ 78197 w 578443"/>
              <a:gd name="connsiteY1" fmla="*/ 0 h 161290"/>
              <a:gd name="connsiteX2" fmla="*/ 0 w 578443"/>
              <a:gd name="connsiteY2" fmla="*/ 161290 h 161290"/>
              <a:gd name="connsiteX3" fmla="*/ 500247 w 578443"/>
              <a:gd name="connsiteY3" fmla="*/ 161290 h 161290"/>
            </a:gdLst>
            <a:ahLst/>
            <a:cxnLst>
              <a:cxn ang="0">
                <a:pos x="connsiteX0" y="connsiteY0"/>
              </a:cxn>
              <a:cxn ang="0">
                <a:pos x="connsiteX1" y="connsiteY1"/>
              </a:cxn>
              <a:cxn ang="0">
                <a:pos x="connsiteX2" y="connsiteY2"/>
              </a:cxn>
              <a:cxn ang="0">
                <a:pos x="connsiteX3" y="connsiteY3"/>
              </a:cxn>
            </a:cxnLst>
            <a:rect l="l" t="t" r="r" b="b"/>
            <a:pathLst>
              <a:path w="578443" h="161290">
                <a:moveTo>
                  <a:pt x="578443" y="0"/>
                </a:moveTo>
                <a:lnTo>
                  <a:pt x="78197" y="0"/>
                </a:lnTo>
                <a:lnTo>
                  <a:pt x="0" y="161290"/>
                </a:lnTo>
                <a:lnTo>
                  <a:pt x="500247" y="16129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8" name="矩形 17"/>
          <p:cNvSpPr/>
          <p:nvPr userDrawn="1"/>
        </p:nvSpPr>
        <p:spPr>
          <a:xfrm flipH="1">
            <a:off x="0" y="6746875"/>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6" name="任意多边形 15"/>
          <p:cNvSpPr/>
          <p:nvPr userDrawn="1"/>
        </p:nvSpPr>
        <p:spPr>
          <a:xfrm>
            <a:off x="8066913" y="6743700"/>
            <a:ext cx="557657" cy="118110"/>
          </a:xfrm>
          <a:custGeom>
            <a:avLst/>
            <a:gdLst>
              <a:gd name="connsiteX0" fmla="*/ 57277 w 557657"/>
              <a:gd name="connsiteY0" fmla="*/ 0 h 118110"/>
              <a:gd name="connsiteX1" fmla="*/ 557657 w 557657"/>
              <a:gd name="connsiteY1" fmla="*/ 0 h 118110"/>
              <a:gd name="connsiteX2" fmla="*/ 500380 w 557657"/>
              <a:gd name="connsiteY2" fmla="*/ 118110 h 118110"/>
              <a:gd name="connsiteX3" fmla="*/ 0 w 557657"/>
              <a:gd name="connsiteY3" fmla="*/ 118110 h 118110"/>
            </a:gdLst>
            <a:ahLst/>
            <a:cxnLst>
              <a:cxn ang="0">
                <a:pos x="connsiteX0" y="connsiteY0"/>
              </a:cxn>
              <a:cxn ang="0">
                <a:pos x="connsiteX1" y="connsiteY1"/>
              </a:cxn>
              <a:cxn ang="0">
                <a:pos x="connsiteX2" y="connsiteY2"/>
              </a:cxn>
              <a:cxn ang="0">
                <a:pos x="connsiteX3" y="connsiteY3"/>
              </a:cxn>
            </a:cxnLst>
            <a:rect l="l" t="t" r="r" b="b"/>
            <a:pathLst>
              <a:path w="557657" h="118110">
                <a:moveTo>
                  <a:pt x="57277" y="0"/>
                </a:moveTo>
                <a:lnTo>
                  <a:pt x="557657" y="0"/>
                </a:lnTo>
                <a:lnTo>
                  <a:pt x="500380" y="118110"/>
                </a:lnTo>
                <a:lnTo>
                  <a:pt x="0" y="11811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pic>
        <p:nvPicPr>
          <p:cNvPr id="10" name="图片 9"/>
          <p:cNvPicPr/>
          <p:nvPr userDrawn="1"/>
        </p:nvPicPr>
        <p:blipFill>
          <a:blip r:embed="rId2"/>
          <a:srcRect b="96940"/>
          <a:stretch>
            <a:fillRect/>
          </a:stretch>
        </p:blipFill>
        <p:spPr>
          <a:xfrm>
            <a:off x="0" y="-27305"/>
            <a:ext cx="9150985" cy="175895"/>
          </a:xfrm>
          <a:prstGeom prst="rect">
            <a:avLst/>
          </a:prstGeom>
          <a:noFill/>
          <a:ln w="9525">
            <a:noFill/>
          </a:ln>
        </p:spPr>
      </p:pic>
      <p:pic>
        <p:nvPicPr>
          <p:cNvPr id="11" name="图片 10"/>
          <p:cNvPicPr/>
          <p:nvPr userDrawn="1">
            <p:custDataLst>
              <p:tags r:id="rId3"/>
            </p:custDataLst>
          </p:nvPr>
        </p:nvPicPr>
        <p:blipFill>
          <a:blip r:embed="rId2"/>
          <a:srcRect t="96719"/>
          <a:stretch>
            <a:fillRect/>
          </a:stretch>
        </p:blipFill>
        <p:spPr>
          <a:xfrm>
            <a:off x="-8255" y="6677660"/>
            <a:ext cx="9159875" cy="188595"/>
          </a:xfrm>
          <a:prstGeom prst="rect">
            <a:avLst/>
          </a:prstGeom>
          <a:noFill/>
          <a:ln w="9525">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hasCustomPrompt="1"/>
          </p:nvPr>
        </p:nvSpPr>
        <p:spPr>
          <a:xfrm>
            <a:off x="1143000" y="3962076"/>
            <a:ext cx="6858000" cy="129572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921EB9D-8E61-4155-B66A-67594705BAC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62DA51-2EDE-4506-B5CD-FB44F7A4F42C}" type="slidenum">
              <a:rPr lang="zh-CN" altLang="en-US" smtClean="0"/>
            </a:fld>
            <a:endParaRPr lang="zh-CN" altLang="en-US"/>
          </a:p>
        </p:txBody>
      </p:sp>
      <p:sp>
        <p:nvSpPr>
          <p:cNvPr id="7" name="矩形 6"/>
          <p:cNvSpPr/>
          <p:nvPr userDrawn="1"/>
        </p:nvSpPr>
        <p:spPr>
          <a:xfrm>
            <a:off x="1143000" y="2060848"/>
            <a:ext cx="8001000" cy="1901229"/>
          </a:xfrm>
          <a:prstGeom prst="rect">
            <a:avLst/>
          </a:prstGeom>
          <a:gradFill>
            <a:gsLst>
              <a:gs pos="0">
                <a:srgbClr val="7030A0"/>
              </a:gs>
              <a:gs pos="32000">
                <a:srgbClr val="7030A0"/>
              </a:gs>
              <a:gs pos="100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8" name="图片 7"/>
          <p:cNvPicPr>
            <a:picLocks noChangeAspect="1"/>
          </p:cNvPicPr>
          <p:nvPr userDrawn="1">
            <p:custDataLst>
              <p:tags r:id="rId2"/>
            </p:custDataLst>
          </p:nvPr>
        </p:nvPicPr>
        <p:blipFill>
          <a:blip r:embed="rId3">
            <a:lum bright="-18000" contrast="-12000"/>
          </a:blip>
          <a:srcRect l="11899" b="59382"/>
          <a:stretch>
            <a:fillRect/>
          </a:stretch>
        </p:blipFill>
        <p:spPr>
          <a:xfrm>
            <a:off x="1043305" y="2028190"/>
            <a:ext cx="8100695" cy="2336800"/>
          </a:xfrm>
          <a:prstGeom prst="rect">
            <a:avLst/>
          </a:prstGeom>
        </p:spPr>
      </p:pic>
      <p:sp>
        <p:nvSpPr>
          <p:cNvPr id="2" name="标题 1"/>
          <p:cNvSpPr>
            <a:spLocks noGrp="1"/>
          </p:cNvSpPr>
          <p:nvPr>
            <p:ph type="ctrTitle" hasCustomPrompt="1"/>
          </p:nvPr>
        </p:nvSpPr>
        <p:spPr>
          <a:xfrm>
            <a:off x="1403648" y="2420888"/>
            <a:ext cx="6858000" cy="1116013"/>
          </a:xfrm>
        </p:spPr>
        <p:txBody>
          <a:bodyPr anchor="b">
            <a:noAutofit/>
          </a:bodyPr>
          <a:lstStyle>
            <a:lvl1pPr algn="ctr">
              <a:defRPr sz="5400" b="1">
                <a:solidFill>
                  <a:schemeClr val="bg1"/>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0" y="0"/>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628650" y="148697"/>
            <a:ext cx="7886700" cy="688015"/>
          </a:xfrm>
        </p:spPr>
        <p:txBody>
          <a:bodyPr/>
          <a:lstStyle>
            <a:lvl1pPr>
              <a:defRPr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矩形 9"/>
          <p:cNvSpPr/>
          <p:nvPr userDrawn="1"/>
        </p:nvSpPr>
        <p:spPr>
          <a:xfrm flipH="1">
            <a:off x="0" y="6742112"/>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 name="标题 1"/>
          <p:cNvSpPr>
            <a:spLocks noGrp="1"/>
          </p:cNvSpPr>
          <p:nvPr>
            <p:ph type="title"/>
          </p:nvPr>
        </p:nvSpPr>
        <p:spPr>
          <a:xfrm>
            <a:off x="628650" y="148697"/>
            <a:ext cx="7886700" cy="688015"/>
          </a:xfrm>
        </p:spPr>
        <p:txBody>
          <a:bodyPr/>
          <a:lstStyle>
            <a:lvl1pPr>
              <a:defRPr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矩形 9"/>
          <p:cNvSpPr/>
          <p:nvPr userDrawn="1"/>
        </p:nvSpPr>
        <p:spPr>
          <a:xfrm flipH="1">
            <a:off x="0" y="6742112"/>
            <a:ext cx="9144000" cy="115888"/>
          </a:xfrm>
          <a:prstGeom prst="rect">
            <a:avLst/>
          </a:prstGeom>
          <a:gradFill>
            <a:gsLst>
              <a:gs pos="0">
                <a:srgbClr val="0000FF"/>
              </a:gs>
              <a:gs pos="32000">
                <a:srgbClr val="0000FF"/>
              </a:gs>
              <a:gs pos="62000">
                <a:srgbClr val="3A3AEA"/>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7585" y="148590"/>
            <a:ext cx="7687766" cy="687705"/>
          </a:xfrm>
        </p:spPr>
        <p:txBody>
          <a:bodyPr/>
          <a:lstStyle>
            <a:lvl1pPr>
              <a:defRPr sz="3600" b="1">
                <a:solidFill>
                  <a:srgbClr val="C0000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E711BDA4-617D-4AE9-9A36-312459105BD1}"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403B6B81-C024-4992-A76F-9F048B34E319}" type="slidenum">
              <a:rPr lang="zh-CN" altLang="en-US"/>
            </a:fld>
            <a:endParaRPr lang="zh-CN" altLang="en-US"/>
          </a:p>
        </p:txBody>
      </p:sp>
      <p:sp>
        <p:nvSpPr>
          <p:cNvPr id="10" name="等腰三角形 9"/>
          <p:cNvSpPr/>
          <p:nvPr userDrawn="1"/>
        </p:nvSpPr>
        <p:spPr>
          <a:xfrm flipV="1">
            <a:off x="1038860" y="41275"/>
            <a:ext cx="138430" cy="97155"/>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22860"/>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2" name="任意多边形 11"/>
          <p:cNvSpPr/>
          <p:nvPr userDrawn="1"/>
        </p:nvSpPr>
        <p:spPr>
          <a:xfrm flipH="1">
            <a:off x="533442" y="-22860"/>
            <a:ext cx="578443" cy="161290"/>
          </a:xfrm>
          <a:custGeom>
            <a:avLst/>
            <a:gdLst>
              <a:gd name="connsiteX0" fmla="*/ 578443 w 578443"/>
              <a:gd name="connsiteY0" fmla="*/ 0 h 161290"/>
              <a:gd name="connsiteX1" fmla="*/ 78197 w 578443"/>
              <a:gd name="connsiteY1" fmla="*/ 0 h 161290"/>
              <a:gd name="connsiteX2" fmla="*/ 0 w 578443"/>
              <a:gd name="connsiteY2" fmla="*/ 161290 h 161290"/>
              <a:gd name="connsiteX3" fmla="*/ 500247 w 578443"/>
              <a:gd name="connsiteY3" fmla="*/ 161290 h 161290"/>
            </a:gdLst>
            <a:ahLst/>
            <a:cxnLst>
              <a:cxn ang="0">
                <a:pos x="connsiteX0" y="connsiteY0"/>
              </a:cxn>
              <a:cxn ang="0">
                <a:pos x="connsiteX1" y="connsiteY1"/>
              </a:cxn>
              <a:cxn ang="0">
                <a:pos x="connsiteX2" y="connsiteY2"/>
              </a:cxn>
              <a:cxn ang="0">
                <a:pos x="connsiteX3" y="connsiteY3"/>
              </a:cxn>
            </a:cxnLst>
            <a:rect l="l" t="t" r="r" b="b"/>
            <a:pathLst>
              <a:path w="578443" h="161290">
                <a:moveTo>
                  <a:pt x="578443" y="0"/>
                </a:moveTo>
                <a:lnTo>
                  <a:pt x="78197" y="0"/>
                </a:lnTo>
                <a:lnTo>
                  <a:pt x="0" y="161290"/>
                </a:lnTo>
                <a:lnTo>
                  <a:pt x="500247" y="16129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
        <p:nvSpPr>
          <p:cNvPr id="13" name="矩形 12"/>
          <p:cNvSpPr/>
          <p:nvPr userDrawn="1"/>
        </p:nvSpPr>
        <p:spPr>
          <a:xfrm flipH="1">
            <a:off x="0" y="6746875"/>
            <a:ext cx="9144000" cy="114935"/>
          </a:xfrm>
          <a:prstGeom prst="rect">
            <a:avLst/>
          </a:prstGeom>
          <a:gradFill>
            <a:gsLst>
              <a:gs pos="0">
                <a:srgbClr val="7030A0"/>
              </a:gs>
              <a:gs pos="32000">
                <a:srgbClr val="7030A0"/>
              </a:gs>
              <a:gs pos="62000">
                <a:srgbClr val="A56BF3"/>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4" name="任意多边形 13"/>
          <p:cNvSpPr/>
          <p:nvPr userDrawn="1"/>
        </p:nvSpPr>
        <p:spPr>
          <a:xfrm>
            <a:off x="8066913" y="6743700"/>
            <a:ext cx="557657" cy="118110"/>
          </a:xfrm>
          <a:custGeom>
            <a:avLst/>
            <a:gdLst>
              <a:gd name="connsiteX0" fmla="*/ 57277 w 557657"/>
              <a:gd name="connsiteY0" fmla="*/ 0 h 118110"/>
              <a:gd name="connsiteX1" fmla="*/ 557657 w 557657"/>
              <a:gd name="connsiteY1" fmla="*/ 0 h 118110"/>
              <a:gd name="connsiteX2" fmla="*/ 500380 w 557657"/>
              <a:gd name="connsiteY2" fmla="*/ 118110 h 118110"/>
              <a:gd name="connsiteX3" fmla="*/ 0 w 557657"/>
              <a:gd name="connsiteY3" fmla="*/ 118110 h 118110"/>
            </a:gdLst>
            <a:ahLst/>
            <a:cxnLst>
              <a:cxn ang="0">
                <a:pos x="connsiteX0" y="connsiteY0"/>
              </a:cxn>
              <a:cxn ang="0">
                <a:pos x="connsiteX1" y="connsiteY1"/>
              </a:cxn>
              <a:cxn ang="0">
                <a:pos x="connsiteX2" y="connsiteY2"/>
              </a:cxn>
              <a:cxn ang="0">
                <a:pos x="connsiteX3" y="connsiteY3"/>
              </a:cxn>
            </a:cxnLst>
            <a:rect l="l" t="t" r="r" b="b"/>
            <a:pathLst>
              <a:path w="557657" h="118110">
                <a:moveTo>
                  <a:pt x="57277" y="0"/>
                </a:moveTo>
                <a:lnTo>
                  <a:pt x="557657" y="0"/>
                </a:lnTo>
                <a:lnTo>
                  <a:pt x="500380" y="118110"/>
                </a:lnTo>
                <a:lnTo>
                  <a:pt x="0" y="118110"/>
                </a:lnTo>
                <a:close/>
              </a:path>
            </a:pathLst>
          </a:custGeom>
          <a:gradFill>
            <a:gsLst>
              <a:gs pos="100000">
                <a:srgbClr val="EEC988"/>
              </a:gs>
              <a:gs pos="0">
                <a:srgbClr val="CB954D"/>
              </a:gs>
            </a:gsLst>
            <a:lin scaled="1"/>
          </a:gra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smtClean="0">
                <a:solidFill>
                  <a:schemeClr val="tx1">
                    <a:tint val="75000"/>
                  </a:schemeClr>
                </a:solidFill>
              </a:defRPr>
            </a:lvl1pPr>
          </a:lstStyle>
          <a:p>
            <a:pPr>
              <a:defRPr/>
            </a:pPr>
            <a:fld id="{D7B7B83F-FD47-4AED-9EC1-44CD8406CEB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smtClean="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a:defRPr/>
            </a:pPr>
            <a:fld id="{103F1116-E1C9-4ECF-907A-2645508FABF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buFont typeface="Arial" panose="020B0604020202020204" pitchFamily="34" charset="0"/>
              <a:buNone/>
              <a:defRPr sz="1200" smtClean="0">
                <a:solidFill>
                  <a:schemeClr val="tx1">
                    <a:tint val="75000"/>
                  </a:schemeClr>
                </a:solidFill>
              </a:defRPr>
            </a:lvl1pPr>
          </a:lstStyle>
          <a:p>
            <a:pPr>
              <a:defRPr/>
            </a:pPr>
            <a:fld id="{D7B7B83F-FD47-4AED-9EC1-44CD8406CEB8}" type="datetimeFigureOut">
              <a:rPr lang="zh-CN" altLang="en-US"/>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buFont typeface="Arial" panose="020B0604020202020204" pitchFamily="34" charset="0"/>
              <a:buNone/>
              <a:defRPr sz="1200" smtClean="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buFont typeface="Arial" panose="020B0604020202020204" pitchFamily="34" charset="0"/>
              <a:buNone/>
              <a:defRPr sz="1200" smtClean="0">
                <a:solidFill>
                  <a:schemeClr val="tx1">
                    <a:tint val="75000"/>
                  </a:schemeClr>
                </a:solidFill>
              </a:defRPr>
            </a:lvl1pPr>
          </a:lstStyle>
          <a:p>
            <a:pPr>
              <a:defRPr/>
            </a:pPr>
            <a:fld id="{103F1116-E1C9-4ECF-907A-2645508FABF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Lst>
  <p:timing>
    <p:tnLst>
      <p:par>
        <p:cTn id="1" dur="indefinite" restart="never" nodeType="tmRoot"/>
      </p:par>
    </p:tnLst>
  </p:timing>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5.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5.GIF"/><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1.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jpeg"/><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1.jpeg"/><Relationship Id="rId7" Type="http://schemas.openxmlformats.org/officeDocument/2006/relationships/hyperlink" Target="http://upload.wikimedia.org/wikipedia/commons/4/41/LCD_structure.JPG" TargetMode="External"/><Relationship Id="rId6" Type="http://schemas.openxmlformats.org/officeDocument/2006/relationships/image" Target="../media/image50.wmf"/><Relationship Id="rId5" Type="http://schemas.openxmlformats.org/officeDocument/2006/relationships/oleObject" Target="../embeddings/oleObject3.bin"/><Relationship Id="rId4" Type="http://schemas.openxmlformats.org/officeDocument/2006/relationships/image" Target="../media/image49.wmf"/><Relationship Id="rId3" Type="http://schemas.openxmlformats.org/officeDocument/2006/relationships/oleObject" Target="../embeddings/oleObject2.bin"/><Relationship Id="rId2" Type="http://schemas.openxmlformats.org/officeDocument/2006/relationships/image" Target="../media/image48.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tags" Target="../tags/tag9.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55.png"/><Relationship Id="rId1" Type="http://schemas.openxmlformats.org/officeDocument/2006/relationships/tags" Target="../tags/tag10.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tags" Target="../tags/tag7.xml"/><Relationship Id="rId4" Type="http://schemas.openxmlformats.org/officeDocument/2006/relationships/image" Target="../media/image8.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第三章 相变与</a:t>
            </a:r>
            <a:r>
              <a:rPr lang="zh-CN" altLang="en-US" dirty="0" smtClean="0"/>
              <a:t>液态</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rcRect t="16986"/>
          <a:stretch>
            <a:fillRect/>
          </a:stretch>
        </p:blipFill>
        <p:spPr>
          <a:xfrm>
            <a:off x="1355725" y="2348840"/>
            <a:ext cx="6189345" cy="3519195"/>
          </a:xfrm>
          <a:prstGeom prst="rect">
            <a:avLst/>
          </a:prstGeom>
        </p:spPr>
      </p:pic>
      <p:sp>
        <p:nvSpPr>
          <p:cNvPr id="4" name="文本框 3"/>
          <p:cNvSpPr txBox="1"/>
          <p:nvPr/>
        </p:nvSpPr>
        <p:spPr>
          <a:xfrm>
            <a:off x="1807557" y="6021288"/>
            <a:ext cx="5713424" cy="523220"/>
          </a:xfrm>
          <a:prstGeom prst="rect">
            <a:avLst/>
          </a:prstGeom>
          <a:solidFill>
            <a:schemeClr val="bg1">
              <a:lumMod val="95000"/>
            </a:schemeClr>
          </a:solidFill>
        </p:spPr>
        <p:txBody>
          <a:bodyPr wrap="none" rtlCol="0">
            <a:spAutoFit/>
          </a:bodyPr>
          <a:lstStyle/>
          <a:p>
            <a:r>
              <a:rPr lang="zh-CN" altLang="en-US" sz="2800" dirty="0" smtClean="0">
                <a:solidFill>
                  <a:srgbClr val="0000FF"/>
                </a:solidFill>
                <a:ea typeface="黑体" panose="02010609060101010101" pitchFamily="49" charset="-122"/>
                <a:cs typeface="Times New Roman" panose="02020603050405020304" pitchFamily="18" charset="0"/>
              </a:rPr>
              <a:t>为什么常温</a:t>
            </a:r>
            <a:r>
              <a:rPr lang="en-US" altLang="zh-CN" sz="2800" dirty="0">
                <a:solidFill>
                  <a:srgbClr val="0000FF"/>
                </a:solidFill>
                <a:ea typeface="黑体" panose="02010609060101010101" pitchFamily="49" charset="-122"/>
                <a:cs typeface="Times New Roman" panose="02020603050405020304" pitchFamily="18" charset="0"/>
              </a:rPr>
              <a:t>H</a:t>
            </a:r>
            <a:r>
              <a:rPr lang="en-US" altLang="zh-CN" sz="2800" baseline="-25000" dirty="0">
                <a:solidFill>
                  <a:srgbClr val="0000FF"/>
                </a:solidFill>
                <a:ea typeface="黑体" panose="02010609060101010101" pitchFamily="49" charset="-122"/>
                <a:cs typeface="Times New Roman" panose="02020603050405020304" pitchFamily="18" charset="0"/>
              </a:rPr>
              <a:t>2</a:t>
            </a:r>
            <a:r>
              <a:rPr lang="en-US" altLang="zh-CN" sz="2800" dirty="0">
                <a:solidFill>
                  <a:srgbClr val="0000FF"/>
                </a:solidFill>
                <a:ea typeface="黑体" panose="02010609060101010101" pitchFamily="49" charset="-122"/>
                <a:cs typeface="Times New Roman" panose="02020603050405020304" pitchFamily="18" charset="0"/>
              </a:rPr>
              <a:t>S</a:t>
            </a:r>
            <a:r>
              <a:rPr lang="zh-CN" altLang="en-US" sz="2800" dirty="0" smtClean="0">
                <a:solidFill>
                  <a:srgbClr val="0000FF"/>
                </a:solidFill>
                <a:ea typeface="黑体" panose="02010609060101010101" pitchFamily="49" charset="-122"/>
                <a:cs typeface="Times New Roman" panose="02020603050405020304" pitchFamily="18" charset="0"/>
              </a:rPr>
              <a:t>是气态</a:t>
            </a:r>
            <a:r>
              <a:rPr lang="en-US" altLang="zh-CN" sz="2800" dirty="0" smtClean="0">
                <a:solidFill>
                  <a:srgbClr val="0000FF"/>
                </a:solidFill>
                <a:ea typeface="黑体" panose="02010609060101010101" pitchFamily="49" charset="-122"/>
                <a:cs typeface="Times New Roman" panose="02020603050405020304" pitchFamily="18" charset="0"/>
              </a:rPr>
              <a:t>H</a:t>
            </a:r>
            <a:r>
              <a:rPr lang="en-US" altLang="zh-CN" sz="2800" baseline="-25000" dirty="0" smtClean="0">
                <a:solidFill>
                  <a:srgbClr val="0000FF"/>
                </a:solidFill>
                <a:ea typeface="黑体" panose="02010609060101010101" pitchFamily="49" charset="-122"/>
                <a:cs typeface="Times New Roman" panose="02020603050405020304" pitchFamily="18" charset="0"/>
              </a:rPr>
              <a:t>2</a:t>
            </a:r>
            <a:r>
              <a:rPr lang="en-US" altLang="zh-CN" sz="2800" dirty="0" smtClean="0">
                <a:solidFill>
                  <a:srgbClr val="0000FF"/>
                </a:solidFill>
                <a:ea typeface="黑体" panose="02010609060101010101" pitchFamily="49" charset="-122"/>
                <a:cs typeface="Times New Roman" panose="02020603050405020304" pitchFamily="18" charset="0"/>
              </a:rPr>
              <a:t>O</a:t>
            </a:r>
            <a:r>
              <a:rPr lang="zh-CN" altLang="en-US" sz="2800" dirty="0" smtClean="0">
                <a:solidFill>
                  <a:srgbClr val="0000FF"/>
                </a:solidFill>
                <a:ea typeface="黑体" panose="02010609060101010101" pitchFamily="49" charset="-122"/>
                <a:cs typeface="Times New Roman" panose="02020603050405020304" pitchFamily="18" charset="0"/>
              </a:rPr>
              <a:t>是液态？</a:t>
            </a:r>
            <a:endParaRPr lang="zh-CN" altLang="en-US" sz="2800" dirty="0">
              <a:solidFill>
                <a:srgbClr val="0000FF"/>
              </a:solidFill>
              <a:ea typeface="黑体" panose="02010609060101010101" pitchFamily="49" charset="-122"/>
              <a:cs typeface="Times New Roman" panose="02020603050405020304" pitchFamily="18" charset="0"/>
            </a:endParaRPr>
          </a:p>
        </p:txBody>
      </p:sp>
      <p:sp>
        <p:nvSpPr>
          <p:cNvPr id="5" name="文本框 4"/>
          <p:cNvSpPr txBox="1"/>
          <p:nvPr/>
        </p:nvSpPr>
        <p:spPr>
          <a:xfrm>
            <a:off x="226060" y="397510"/>
            <a:ext cx="8917940" cy="1814830"/>
          </a:xfrm>
          <a:prstGeom prst="rect">
            <a:avLst/>
          </a:prstGeom>
          <a:solidFill>
            <a:schemeClr val="accent3">
              <a:lumMod val="20000"/>
              <a:lumOff val="80000"/>
            </a:schemeClr>
          </a:solidFill>
        </p:spPr>
        <p:txBody>
          <a:bodyPr wrap="square" rtlCol="0">
            <a:spAutoFit/>
          </a:bodyPr>
          <a:lstStyle/>
          <a:p>
            <a:pPr>
              <a:buClr>
                <a:srgbClr val="7030A0"/>
              </a:buClr>
            </a:pPr>
            <a:r>
              <a:rPr lang="zh-CN" altLang="en-US" sz="2800" b="1" dirty="0" smtClean="0">
                <a:solidFill>
                  <a:srgbClr val="D36871"/>
                </a:solidFill>
                <a:ea typeface="黑体" panose="02010609060101010101" pitchFamily="49" charset="-122"/>
                <a:cs typeface="Times New Roman" panose="02020603050405020304" pitchFamily="18" charset="0"/>
              </a:rPr>
              <a:t>永久气体</a:t>
            </a:r>
            <a:r>
              <a:rPr lang="zh-CN" altLang="en-US" sz="2400" b="1" dirty="0" smtClean="0">
                <a:solidFill>
                  <a:srgbClr val="0000FF"/>
                </a:solidFill>
                <a:latin typeface="黑体" panose="02010609060101010101" pitchFamily="49" charset="-122"/>
                <a:ea typeface="黑体" panose="02010609060101010101" pitchFamily="49" charset="-122"/>
              </a:rPr>
              <a:t>：</a:t>
            </a:r>
            <a:br>
              <a:rPr lang="zh-CN" altLang="en-US" sz="2400" b="1" dirty="0" smtClean="0">
                <a:solidFill>
                  <a:srgbClr val="0000FF"/>
                </a:solidFill>
                <a:latin typeface="黑体" panose="02010609060101010101" pitchFamily="49" charset="-122"/>
                <a:ea typeface="黑体" panose="02010609060101010101" pitchFamily="49" charset="-122"/>
              </a:rPr>
            </a:br>
            <a:r>
              <a:rPr lang="zh-CN" altLang="en-US" sz="2800" dirty="0" smtClean="0">
                <a:latin typeface="黑体" panose="02010609060101010101" pitchFamily="49" charset="-122"/>
                <a:ea typeface="黑体" panose="02010609060101010101" pitchFamily="49" charset="-122"/>
              </a:rPr>
              <a:t>沸点和临界温度都低于</a:t>
            </a:r>
            <a:r>
              <a:rPr lang="zh-CN" altLang="en-US" sz="2800" dirty="0" smtClean="0">
                <a:solidFill>
                  <a:srgbClr val="FF0000"/>
                </a:solidFill>
                <a:latin typeface="黑体" panose="02010609060101010101" pitchFamily="49" charset="-122"/>
                <a:ea typeface="黑体" panose="02010609060101010101" pitchFamily="49" charset="-122"/>
              </a:rPr>
              <a:t>室温</a:t>
            </a:r>
            <a:r>
              <a:rPr lang="zh-CN" altLang="en-US" sz="2800" dirty="0" smtClean="0">
                <a:latin typeface="黑体" panose="02010609060101010101" pitchFamily="49" charset="-122"/>
                <a:ea typeface="黑体" panose="02010609060101010101" pitchFamily="49" charset="-122"/>
              </a:rPr>
              <a:t>，不能室温加压液化</a:t>
            </a:r>
            <a:endParaRPr lang="en-US" altLang="zh-CN" sz="2400" dirty="0" smtClean="0">
              <a:latin typeface="黑体" panose="02010609060101010101" pitchFamily="49" charset="-122"/>
              <a:ea typeface="黑体" panose="02010609060101010101" pitchFamily="49" charset="-122"/>
            </a:endParaRPr>
          </a:p>
          <a:p>
            <a:pPr>
              <a:buClr>
                <a:srgbClr val="7030A0"/>
              </a:buClr>
            </a:pPr>
            <a:r>
              <a:rPr lang="zh-CN" altLang="en-US" sz="2800" b="1" dirty="0" smtClean="0">
                <a:solidFill>
                  <a:srgbClr val="D36871"/>
                </a:solidFill>
                <a:ea typeface="黑体" panose="02010609060101010101" pitchFamily="49" charset="-122"/>
                <a:cs typeface="Times New Roman" panose="02020603050405020304" pitchFamily="18" charset="0"/>
              </a:rPr>
              <a:t>可凝聚气体</a:t>
            </a:r>
            <a:r>
              <a:rPr lang="zh-CN" altLang="en-US" sz="2400" b="1" dirty="0" smtClean="0">
                <a:solidFill>
                  <a:srgbClr val="0000FF"/>
                </a:solidFill>
                <a:latin typeface="黑体" panose="02010609060101010101" pitchFamily="49" charset="-122"/>
                <a:ea typeface="黑体" panose="02010609060101010101" pitchFamily="49" charset="-122"/>
              </a:rPr>
              <a:t>：</a:t>
            </a:r>
            <a:br>
              <a:rPr lang="zh-CN" altLang="en-US" sz="2400" b="1" dirty="0" smtClean="0">
                <a:solidFill>
                  <a:srgbClr val="0000FF"/>
                </a:solidFill>
                <a:latin typeface="黑体" panose="02010609060101010101" pitchFamily="49" charset="-122"/>
                <a:ea typeface="黑体" panose="02010609060101010101" pitchFamily="49" charset="-122"/>
              </a:rPr>
            </a:br>
            <a:r>
              <a:rPr lang="zh-CN" altLang="en-US" sz="2800" dirty="0" smtClean="0">
                <a:latin typeface="黑体" panose="02010609060101010101" pitchFamily="49" charset="-122"/>
                <a:ea typeface="黑体" panose="02010609060101010101" pitchFamily="49" charset="-122"/>
              </a:rPr>
              <a:t>沸点低于室温，临界温度高于</a:t>
            </a:r>
            <a:r>
              <a:rPr lang="zh-CN" altLang="en-US" sz="2800" dirty="0" smtClean="0">
                <a:solidFill>
                  <a:srgbClr val="FF0000"/>
                </a:solidFill>
                <a:latin typeface="黑体" panose="02010609060101010101" pitchFamily="49" charset="-122"/>
                <a:ea typeface="黑体" panose="02010609060101010101" pitchFamily="49" charset="-122"/>
              </a:rPr>
              <a:t>室温</a:t>
            </a:r>
            <a:r>
              <a:rPr lang="zh-CN" altLang="en-US" sz="2800" dirty="0" smtClean="0">
                <a:latin typeface="黑体" panose="02010609060101010101" pitchFamily="49" charset="-122"/>
                <a:ea typeface="黑体" panose="02010609060101010101" pitchFamily="49" charset="-122"/>
              </a:rPr>
              <a:t>，在室温加压可液化</a:t>
            </a:r>
            <a:endParaRPr lang="zh-CN" altLang="en-US" sz="2800" dirty="0" smtClean="0">
              <a:latin typeface="黑体" panose="02010609060101010101" pitchFamily="49" charset="-122"/>
              <a:ea typeface="黑体" panose="02010609060101010101" pitchFamily="49" charset="-122"/>
            </a:endParaRPr>
          </a:p>
        </p:txBody>
      </p:sp>
      <p:cxnSp>
        <p:nvCxnSpPr>
          <p:cNvPr id="7" name="直接箭头连接符 6"/>
          <p:cNvCxnSpPr/>
          <p:nvPr/>
        </p:nvCxnSpPr>
        <p:spPr>
          <a:xfrm>
            <a:off x="3875706" y="3563952"/>
            <a:ext cx="0" cy="20162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32790" y="908720"/>
            <a:ext cx="7845823" cy="1080120"/>
          </a:xfrm>
          <a:prstGeom prst="rect">
            <a:avLst/>
          </a:prstGeom>
          <a:solidFill>
            <a:schemeClr val="bg1">
              <a:lumMod val="95000"/>
            </a:schemeClr>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超临界流体</a:t>
            </a:r>
            <a:endParaRPr lang="zh-CN" altLang="en-US" dirty="0"/>
          </a:p>
        </p:txBody>
      </p:sp>
      <p:sp>
        <p:nvSpPr>
          <p:cNvPr id="3" name="矩形 2"/>
          <p:cNvSpPr/>
          <p:nvPr/>
        </p:nvSpPr>
        <p:spPr>
          <a:xfrm>
            <a:off x="827584" y="935535"/>
            <a:ext cx="7758608" cy="2306955"/>
          </a:xfrm>
          <a:prstGeom prst="rect">
            <a:avLst/>
          </a:prstGeom>
        </p:spPr>
        <p:txBody>
          <a:bodyPr wrap="square">
            <a:spAutoFit/>
          </a:bodyPr>
          <a:lstStyle/>
          <a:p>
            <a:r>
              <a:rPr lang="zh-CN" altLang="en-US" sz="2400" dirty="0" smtClean="0">
                <a:latin typeface="黑体" panose="02010609060101010101" pitchFamily="49" charset="-122"/>
                <a:ea typeface="黑体" panose="02010609060101010101" pitchFamily="49" charset="-122"/>
              </a:rPr>
              <a:t>临界温度</a:t>
            </a:r>
            <a:r>
              <a:rPr lang="zh-CN" altLang="en-US" sz="2400" dirty="0">
                <a:latin typeface="黑体" panose="02010609060101010101" pitchFamily="49" charset="-122"/>
                <a:ea typeface="黑体" panose="02010609060101010101" pitchFamily="49" charset="-122"/>
              </a:rPr>
              <a:t>之上的高压气体。</a:t>
            </a:r>
            <a:endParaRPr lang="zh-CN" altLang="en-US"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这类</a:t>
            </a:r>
            <a:r>
              <a:rPr lang="zh-CN" altLang="en-US" sz="2400" dirty="0" smtClean="0">
                <a:latin typeface="黑体" panose="02010609060101010101" pitchFamily="49" charset="-122"/>
                <a:ea typeface="黑体" panose="02010609060101010101" pitchFamily="49" charset="-122"/>
              </a:rPr>
              <a:t>气体</a:t>
            </a:r>
            <a:r>
              <a:rPr lang="zh-CN" altLang="en-US" sz="2400" dirty="0">
                <a:latin typeface="黑体" panose="02010609060101010101" pitchFamily="49" charset="-122"/>
                <a:ea typeface="黑体" panose="02010609060101010101" pitchFamily="49" charset="-122"/>
              </a:rPr>
              <a:t>密度较高，已经达到了液体密度的数量级</a:t>
            </a:r>
            <a:r>
              <a:rPr lang="zh-CN" altLang="en-US" sz="2400" dirty="0" smtClean="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br>
              <a:rPr lang="zh-CN" altLang="en-US" sz="2400" dirty="0">
                <a:solidFill>
                  <a:srgbClr val="000000"/>
                </a:solidFill>
                <a:latin typeface="黑体" panose="02010609060101010101" pitchFamily="49" charset="-122"/>
                <a:ea typeface="黑体" panose="02010609060101010101" pitchFamily="49" charset="-122"/>
              </a:rPr>
            </a:br>
            <a:r>
              <a:rPr lang="zh-CN" altLang="en-US" sz="2400" b="1" dirty="0" smtClean="0">
                <a:solidFill>
                  <a:srgbClr val="0000FF"/>
                </a:solidFill>
                <a:latin typeface="黑体" panose="02010609060101010101" pitchFamily="49" charset="-122"/>
                <a:ea typeface="黑体" panose="02010609060101010101" pitchFamily="49" charset="-122"/>
              </a:rPr>
              <a:t>应用</a:t>
            </a:r>
            <a:br>
              <a:rPr lang="zh-CN" altLang="en-US" sz="2400" b="1" dirty="0">
                <a:solidFill>
                  <a:srgbClr val="0000FF"/>
                </a:solidFill>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cs typeface="Times New Roman" panose="02020603050405020304" pitchFamily="18" charset="0"/>
              </a:rPr>
              <a:t>超临界流体具有独特的溶解</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性质</a:t>
            </a:r>
            <a:endParaRPr lang="en-US" altLang="zh-CN" sz="2400" dirty="0" smtClean="0">
              <a:latin typeface="黑体" panose="02010609060101010101" pitchFamily="49" charset="-122"/>
              <a:ea typeface="黑体" panose="02010609060101010101" pitchFamily="49" charset="-122"/>
              <a:cs typeface="Times New Roman" panose="02020603050405020304" pitchFamily="18" charset="0"/>
            </a:endParaRPr>
          </a:p>
          <a:p>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有机物的良好</a:t>
            </a:r>
            <a:r>
              <a:rPr lang="zh-CN" altLang="en-US" sz="2400" dirty="0">
                <a:latin typeface="黑体" panose="02010609060101010101" pitchFamily="49" charset="-122"/>
                <a:ea typeface="黑体" panose="02010609060101010101" pitchFamily="49" charset="-122"/>
                <a:cs typeface="Times New Roman" panose="02020603050405020304" pitchFamily="18" charset="0"/>
              </a:rPr>
              <a:t>溶剂，通常被用于食品加工业</a:t>
            </a: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a:t>
            </a:r>
            <a:endParaRPr lang="zh-CN" altLang="en-US" sz="2400" dirty="0">
              <a:latin typeface="黑体" panose="02010609060101010101" pitchFamily="49" charset="-122"/>
              <a:ea typeface="黑体" panose="02010609060101010101" pitchFamily="49" charset="-122"/>
            </a:endParaRPr>
          </a:p>
        </p:txBody>
      </p:sp>
      <p:sp>
        <p:nvSpPr>
          <p:cNvPr id="4" name="文本框 3"/>
          <p:cNvSpPr txBox="1"/>
          <p:nvPr/>
        </p:nvSpPr>
        <p:spPr>
          <a:xfrm>
            <a:off x="609397" y="5963612"/>
            <a:ext cx="8534603" cy="584775"/>
          </a:xfrm>
          <a:prstGeom prst="rect">
            <a:avLst/>
          </a:prstGeom>
          <a:solidFill>
            <a:schemeClr val="bg1">
              <a:lumMod val="95000"/>
            </a:schemeClr>
          </a:solidFill>
        </p:spPr>
        <p:txBody>
          <a:bodyPr wrap="square" rtlCol="0">
            <a:spAutoFit/>
          </a:bodyPr>
          <a:lstStyle/>
          <a:p>
            <a:r>
              <a:rPr lang="en-US" altLang="zh-CN" dirty="0" smtClean="0">
                <a:ea typeface="楷体" panose="02010609060101010101" pitchFamily="49" charset="-122"/>
                <a:cs typeface="Times New Roman" panose="02020603050405020304" pitchFamily="18" charset="0"/>
              </a:rPr>
              <a:t>Moves like a gas and dissolves things like a liquid</a:t>
            </a:r>
            <a:endParaRPr lang="zh-CN" altLang="en-US" dirty="0">
              <a:ea typeface="楷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187624" y="3717993"/>
            <a:ext cx="6515100" cy="1981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液体的蒸发</a:t>
            </a:r>
            <a:r>
              <a:rPr lang="zh-CN" altLang="en-US" dirty="0"/>
              <a:t>，蒸气压</a:t>
            </a:r>
            <a:endParaRPr lang="zh-CN" altLang="en-US" dirty="0"/>
          </a:p>
        </p:txBody>
      </p:sp>
      <p:sp>
        <p:nvSpPr>
          <p:cNvPr id="3" name="矩形 2"/>
          <p:cNvSpPr/>
          <p:nvPr/>
        </p:nvSpPr>
        <p:spPr>
          <a:xfrm>
            <a:off x="467995" y="4941570"/>
            <a:ext cx="8505190" cy="1706880"/>
          </a:xfrm>
          <a:prstGeom prst="rect">
            <a:avLst/>
          </a:prstGeom>
          <a:solidFill>
            <a:schemeClr val="accent3">
              <a:lumMod val="20000"/>
              <a:lumOff val="80000"/>
            </a:schemeClr>
          </a:solidFill>
        </p:spPr>
        <p:txBody>
          <a:bodyPr wrap="square">
            <a:spAutoFit/>
          </a:bodyPr>
          <a:lstStyle/>
          <a:p>
            <a:pPr>
              <a:lnSpc>
                <a:spcPct val="125000"/>
              </a:lnSpc>
            </a:pPr>
            <a:r>
              <a:rPr lang="zh-CN" altLang="en-US" sz="2800" b="1" dirty="0" smtClean="0">
                <a:solidFill>
                  <a:srgbClr val="0000FF"/>
                </a:solidFill>
                <a:latin typeface="黑体" panose="02010609060101010101" pitchFamily="49" charset="-122"/>
                <a:ea typeface="黑体" panose="02010609060101010101" pitchFamily="49" charset="-122"/>
              </a:rPr>
              <a:t>蒸发</a:t>
            </a:r>
            <a:r>
              <a:rPr lang="en-US" altLang="zh-CN" sz="2800" b="1" dirty="0" smtClean="0">
                <a:solidFill>
                  <a:srgbClr val="0000FF"/>
                </a:solidFill>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液体表面的气化现象</a:t>
            </a:r>
            <a:endParaRPr lang="en-US" altLang="zh-CN" sz="2800" dirty="0" smtClean="0">
              <a:latin typeface="黑体" panose="02010609060101010101" pitchFamily="49" charset="-122"/>
              <a:ea typeface="黑体" panose="02010609060101010101" pitchFamily="49" charset="-122"/>
            </a:endParaRPr>
          </a:p>
          <a:p>
            <a:pPr>
              <a:lnSpc>
                <a:spcPct val="125000"/>
              </a:lnSpc>
            </a:pPr>
            <a:r>
              <a:rPr lang="zh-CN" altLang="en-US" sz="2800" b="1" dirty="0">
                <a:solidFill>
                  <a:srgbClr val="0000FF"/>
                </a:solidFill>
                <a:latin typeface="黑体" panose="02010609060101010101" pitchFamily="49" charset="-122"/>
                <a:ea typeface="黑体" panose="02010609060101010101" pitchFamily="49" charset="-122"/>
              </a:rPr>
              <a:t>蒸气</a:t>
            </a:r>
            <a:r>
              <a:rPr lang="en-US" altLang="zh-CN" sz="2800" b="1" dirty="0">
                <a:solidFill>
                  <a:srgbClr val="0000FF"/>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液面上的气态分子（跟液态物质相同的分子</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a:lnSpc>
                <a:spcPct val="125000"/>
              </a:lnSpc>
            </a:pPr>
            <a:r>
              <a:rPr lang="zh-CN" altLang="en-US" sz="2800" b="1" dirty="0">
                <a:solidFill>
                  <a:srgbClr val="0000FF"/>
                </a:solidFill>
                <a:latin typeface="黑体" panose="02010609060101010101" pitchFamily="49" charset="-122"/>
                <a:ea typeface="黑体" panose="02010609060101010101" pitchFamily="49" charset="-122"/>
              </a:rPr>
              <a:t>冷凝</a:t>
            </a:r>
            <a:r>
              <a:rPr lang="en-US" altLang="zh-CN" sz="2800" b="1" dirty="0">
                <a:solidFill>
                  <a:srgbClr val="0000FF"/>
                </a:solidFill>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气体分子在相互碰撞过程中返回液</a:t>
            </a:r>
            <a:r>
              <a:rPr lang="zh-CN" altLang="en-US" sz="2800" dirty="0" smtClean="0">
                <a:latin typeface="黑体" panose="02010609060101010101" pitchFamily="49" charset="-122"/>
                <a:ea typeface="黑体" panose="02010609060101010101" pitchFamily="49" charset="-122"/>
              </a:rPr>
              <a:t>相</a:t>
            </a:r>
            <a:endParaRPr lang="zh-CN" altLang="en-US" sz="2800" dirty="0" smtClean="0">
              <a:latin typeface="黑体" panose="02010609060101010101" pitchFamily="49" charset="-122"/>
              <a:ea typeface="黑体" panose="02010609060101010101" pitchFamily="49" charset="-122"/>
            </a:endParaRPr>
          </a:p>
        </p:txBody>
      </p:sp>
      <p:pic>
        <p:nvPicPr>
          <p:cNvPr id="27652" name="Picture 4"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b="24679"/>
          <a:stretch>
            <a:fillRect/>
          </a:stretch>
        </p:blipFill>
        <p:spPr bwMode="auto">
          <a:xfrm>
            <a:off x="1547664" y="1412776"/>
            <a:ext cx="5688632" cy="3183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1512" y="1133328"/>
            <a:ext cx="7442558" cy="954107"/>
          </a:xfrm>
          <a:prstGeom prst="rect">
            <a:avLst/>
          </a:prstGeom>
          <a:solidFill>
            <a:schemeClr val="accent3">
              <a:lumMod val="20000"/>
              <a:lumOff val="80000"/>
            </a:schemeClr>
          </a:solidFill>
        </p:spPr>
        <p:txBody>
          <a:bodyPr wrap="square">
            <a:spAutoFit/>
          </a:bodyPr>
          <a:lstStyle/>
          <a:p>
            <a:pPr marL="1079500" indent="-1079500"/>
            <a:r>
              <a:rPr lang="zh-CN" altLang="en-US" sz="2800" dirty="0" smtClean="0">
                <a:latin typeface="黑体" panose="02010609060101010101" pitchFamily="49" charset="-122"/>
                <a:ea typeface="黑体" panose="02010609060101010101" pitchFamily="49" charset="-122"/>
              </a:rPr>
              <a:t>原因：能量</a:t>
            </a:r>
            <a:r>
              <a:rPr lang="zh-CN" altLang="en-US" sz="2800" dirty="0">
                <a:latin typeface="黑体" panose="02010609060101010101" pitchFamily="49" charset="-122"/>
                <a:ea typeface="黑体" panose="02010609060101010101" pitchFamily="49" charset="-122"/>
              </a:rPr>
              <a:t>足够</a:t>
            </a:r>
            <a:r>
              <a:rPr lang="zh-CN" altLang="en-US" sz="2800" dirty="0" smtClean="0">
                <a:latin typeface="黑体" panose="02010609060101010101" pitchFamily="49" charset="-122"/>
                <a:ea typeface="黑体" panose="02010609060101010101" pitchFamily="49" charset="-122"/>
              </a:rPr>
              <a:t>大</a:t>
            </a:r>
            <a:r>
              <a:rPr lang="zh-CN" altLang="en-US" sz="2800" dirty="0">
                <a:latin typeface="黑体" panose="02010609060101010101" pitchFamily="49" charset="-122"/>
                <a:ea typeface="黑体" panose="02010609060101010101" pitchFamily="49" charset="-122"/>
              </a:rPr>
              <a:t>、</a:t>
            </a:r>
            <a:r>
              <a:rPr lang="zh-CN" altLang="en-US" sz="2800" dirty="0" smtClean="0">
                <a:latin typeface="黑体" panose="02010609060101010101" pitchFamily="49" charset="-122"/>
                <a:ea typeface="黑体" panose="02010609060101010101" pitchFamily="49" charset="-122"/>
              </a:rPr>
              <a:t>速率足够快的表层分子可以克服分子间引力，逸出液面而气化</a:t>
            </a:r>
            <a:endParaRPr lang="en-US" altLang="zh-CN" sz="2800" dirty="0" smtClean="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rotWithShape="1">
          <a:blip r:embed="rId1"/>
          <a:srcRect t="12813"/>
          <a:stretch>
            <a:fillRect/>
          </a:stretch>
        </p:blipFill>
        <p:spPr>
          <a:xfrm>
            <a:off x="4427984" y="2708920"/>
            <a:ext cx="4406724" cy="2736304"/>
          </a:xfrm>
          <a:prstGeom prst="rect">
            <a:avLst/>
          </a:prstGeom>
        </p:spPr>
      </p:pic>
      <p:sp>
        <p:nvSpPr>
          <p:cNvPr id="2" name="标题 1"/>
          <p:cNvSpPr>
            <a:spLocks noGrp="1"/>
          </p:cNvSpPr>
          <p:nvPr>
            <p:ph type="title"/>
          </p:nvPr>
        </p:nvSpPr>
        <p:spPr/>
        <p:txBody>
          <a:bodyPr/>
          <a:lstStyle/>
          <a:p>
            <a:r>
              <a:rPr lang="zh-CN" altLang="en-US" dirty="0"/>
              <a:t>蒸发</a:t>
            </a:r>
            <a:endParaRPr lang="zh-CN" altLang="en-US" dirty="0"/>
          </a:p>
        </p:txBody>
      </p:sp>
      <p:pic>
        <p:nvPicPr>
          <p:cNvPr id="5" name="Picture 4" descr="See the sourc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b="24679"/>
          <a:stretch>
            <a:fillRect/>
          </a:stretch>
        </p:blipFill>
        <p:spPr bwMode="auto">
          <a:xfrm>
            <a:off x="467544" y="2924944"/>
            <a:ext cx="3816424" cy="2135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27051" y="980728"/>
            <a:ext cx="7848600" cy="864096"/>
          </a:xfrm>
          <a:prstGeom prst="rect">
            <a:avLst/>
          </a:prstGeom>
        </p:spPr>
      </p:pic>
      <p:sp>
        <p:nvSpPr>
          <p:cNvPr id="3" name="矩形 2"/>
          <p:cNvSpPr/>
          <p:nvPr/>
        </p:nvSpPr>
        <p:spPr>
          <a:xfrm>
            <a:off x="927051" y="1109062"/>
            <a:ext cx="7488832" cy="523220"/>
          </a:xfrm>
          <a:prstGeom prst="rect">
            <a:avLst/>
          </a:prstGeom>
        </p:spPr>
        <p:txBody>
          <a:bodyPr wrap="square">
            <a:spAutoFit/>
          </a:bodyPr>
          <a:lstStyle/>
          <a:p>
            <a:r>
              <a:rPr lang="zh-CN" altLang="en-US" sz="2800" dirty="0" smtClean="0">
                <a:latin typeface="黑体" panose="02010609060101010101" pitchFamily="49" charset="-122"/>
                <a:ea typeface="黑体" panose="02010609060101010101" pitchFamily="49" charset="-122"/>
                <a:cs typeface="Times New Roman" panose="02020603050405020304" pitchFamily="18" charset="0"/>
              </a:rPr>
              <a:t>蒸发和冷凝的分子数目相等</a:t>
            </a:r>
            <a:endParaRPr lang="en-US" altLang="zh-CN"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121703" y="2492901"/>
            <a:ext cx="6991237" cy="2172952"/>
          </a:xfrm>
          <a:prstGeom prst="rect">
            <a:avLst/>
          </a:prstGeom>
        </p:spPr>
      </p:pic>
      <p:sp>
        <p:nvSpPr>
          <p:cNvPr id="2" name="标题 1"/>
          <p:cNvSpPr>
            <a:spLocks noGrp="1"/>
          </p:cNvSpPr>
          <p:nvPr>
            <p:ph type="title"/>
          </p:nvPr>
        </p:nvSpPr>
        <p:spPr/>
        <p:txBody>
          <a:bodyPr/>
          <a:lstStyle/>
          <a:p>
            <a:r>
              <a:rPr lang="zh-CN" altLang="en-US" dirty="0"/>
              <a:t>相平衡</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873125" y="3860800"/>
            <a:ext cx="7487920" cy="866775"/>
          </a:xfrm>
          <a:prstGeom prst="rect">
            <a:avLst/>
          </a:prstGeom>
        </p:spPr>
      </p:pic>
      <p:sp>
        <p:nvSpPr>
          <p:cNvPr id="6" name="矩形 5"/>
          <p:cNvSpPr/>
          <p:nvPr/>
        </p:nvSpPr>
        <p:spPr>
          <a:xfrm>
            <a:off x="899704" y="4032027"/>
            <a:ext cx="6912768" cy="523220"/>
          </a:xfrm>
          <a:prstGeom prst="rect">
            <a:avLst/>
          </a:prstGeom>
        </p:spPr>
        <p:txBody>
          <a:bodyPr wrap="square">
            <a:spAutoFit/>
          </a:bodyPr>
          <a:lstStyle/>
          <a:p>
            <a:r>
              <a:rPr lang="zh-CN" altLang="en-US" sz="2800" dirty="0" smtClean="0">
                <a:latin typeface="黑体" panose="02010609060101010101" pitchFamily="49" charset="-122"/>
                <a:ea typeface="黑体" panose="02010609060101010101" pitchFamily="49" charset="-122"/>
                <a:cs typeface="Times New Roman" panose="02020603050405020304" pitchFamily="18" charset="0"/>
              </a:rPr>
              <a:t>气体</a:t>
            </a:r>
            <a:r>
              <a:rPr lang="zh-CN" altLang="en-US" sz="2800" dirty="0">
                <a:latin typeface="黑体" panose="02010609060101010101" pitchFamily="49" charset="-122"/>
                <a:ea typeface="黑体" panose="02010609060101010101" pitchFamily="49" charset="-122"/>
                <a:cs typeface="Times New Roman" panose="02020603050405020304" pitchFamily="18" charset="0"/>
              </a:rPr>
              <a:t>实际蒸气压与饱和蒸气压之</a:t>
            </a:r>
            <a:r>
              <a:rPr lang="zh-CN" altLang="en-US" sz="2800" dirty="0" smtClean="0">
                <a:latin typeface="黑体" panose="02010609060101010101" pitchFamily="49" charset="-122"/>
                <a:ea typeface="黑体" panose="02010609060101010101" pitchFamily="49" charset="-122"/>
                <a:cs typeface="Times New Roman" panose="02020603050405020304" pitchFamily="18" charset="0"/>
              </a:rPr>
              <a:t>比 </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标题 2"/>
          <p:cNvSpPr>
            <a:spLocks noGrp="1"/>
          </p:cNvSpPr>
          <p:nvPr>
            <p:ph type="title"/>
          </p:nvPr>
        </p:nvSpPr>
        <p:spPr/>
        <p:txBody>
          <a:bodyPr/>
          <a:lstStyle/>
          <a:p>
            <a:r>
              <a:rPr lang="zh-CN" altLang="en-US" dirty="0"/>
              <a:t>蒸气压   </a:t>
            </a:r>
            <a:endParaRPr lang="zh-CN" altLang="en-US" dirty="0"/>
          </a:p>
        </p:txBody>
      </p:sp>
      <p:sp>
        <p:nvSpPr>
          <p:cNvPr id="8" name="矩形 7"/>
          <p:cNvSpPr/>
          <p:nvPr>
            <p:custDataLst>
              <p:tags r:id="rId2"/>
            </p:custDataLst>
          </p:nvPr>
        </p:nvSpPr>
        <p:spPr>
          <a:xfrm>
            <a:off x="872905" y="1052831"/>
            <a:ext cx="7488832" cy="954107"/>
          </a:xfrm>
          <a:prstGeom prst="rect">
            <a:avLst/>
          </a:prstGeom>
          <a:solidFill>
            <a:schemeClr val="bg2"/>
          </a:solidFill>
        </p:spPr>
        <p:txBody>
          <a:bodyPr wrap="square">
            <a:spAutoFit/>
          </a:bodyPr>
          <a:p>
            <a:r>
              <a:rPr lang="zh-CN" altLang="en-US" sz="2800" dirty="0" smtClean="0">
                <a:ea typeface="黑体" panose="02010609060101010101" pitchFamily="49" charset="-122"/>
                <a:cs typeface="Times New Roman" panose="02020603050405020304" pitchFamily="18" charset="0"/>
              </a:rPr>
              <a:t>与</a:t>
            </a:r>
            <a:r>
              <a:rPr lang="zh-CN" altLang="en-US" sz="2800" dirty="0">
                <a:ea typeface="黑体" panose="02010609060101010101" pitchFamily="49" charset="-122"/>
                <a:cs typeface="Times New Roman" panose="02020603050405020304" pitchFamily="18" charset="0"/>
              </a:rPr>
              <a:t>液相处于</a:t>
            </a:r>
            <a:r>
              <a:rPr lang="zh-CN" altLang="en-US" sz="2800" b="1" dirty="0">
                <a:solidFill>
                  <a:srgbClr val="0000FF"/>
                </a:solidFill>
                <a:ea typeface="黑体" panose="02010609060101010101" pitchFamily="49" charset="-122"/>
                <a:cs typeface="Times New Roman" panose="02020603050405020304" pitchFamily="18" charset="0"/>
              </a:rPr>
              <a:t>动态平衡</a:t>
            </a:r>
            <a:r>
              <a:rPr lang="zh-CN" altLang="en-US" sz="2800" dirty="0">
                <a:ea typeface="黑体" panose="02010609060101010101" pitchFamily="49" charset="-122"/>
                <a:cs typeface="Times New Roman" panose="02020603050405020304" pitchFamily="18" charset="0"/>
              </a:rPr>
              <a:t>的气体叫饱和蒸气。它的压强</a:t>
            </a:r>
            <a:r>
              <a:rPr lang="zh-CN" altLang="en-US" sz="2800" dirty="0" smtClean="0">
                <a:ea typeface="黑体" panose="02010609060101010101" pitchFamily="49" charset="-122"/>
                <a:cs typeface="Times New Roman" panose="02020603050405020304" pitchFamily="18" charset="0"/>
              </a:rPr>
              <a:t>为饱和蒸气压，</a:t>
            </a:r>
            <a:r>
              <a:rPr lang="zh-CN" altLang="en-US" sz="2800" dirty="0">
                <a:ea typeface="黑体" panose="02010609060101010101" pitchFamily="49" charset="-122"/>
                <a:cs typeface="Times New Roman" panose="02020603050405020304" pitchFamily="18" charset="0"/>
              </a:rPr>
              <a:t>简称蒸气</a:t>
            </a:r>
            <a:r>
              <a:rPr lang="zh-CN" altLang="en-US" sz="2800" dirty="0" smtClean="0">
                <a:ea typeface="黑体" panose="02010609060101010101" pitchFamily="49" charset="-122"/>
                <a:cs typeface="Times New Roman" panose="02020603050405020304" pitchFamily="18" charset="0"/>
              </a:rPr>
              <a:t>压。</a:t>
            </a:r>
            <a:endParaRPr lang="en-US" altLang="zh-CN" sz="2800" b="1" dirty="0">
              <a:solidFill>
                <a:srgbClr val="0000FF"/>
              </a:solidFill>
              <a:ea typeface="黑体" panose="02010609060101010101" pitchFamily="49" charset="-122"/>
              <a:cs typeface="Times New Roman" panose="02020603050405020304" pitchFamily="18" charset="0"/>
            </a:endParaRPr>
          </a:p>
        </p:txBody>
      </p:sp>
      <p:sp>
        <p:nvSpPr>
          <p:cNvPr id="5" name="文本框 4"/>
          <p:cNvSpPr txBox="1"/>
          <p:nvPr/>
        </p:nvSpPr>
        <p:spPr>
          <a:xfrm>
            <a:off x="827405" y="3127375"/>
            <a:ext cx="4572000" cy="645160"/>
          </a:xfrm>
          <a:prstGeom prst="rect">
            <a:avLst/>
          </a:prstGeom>
          <a:noFill/>
        </p:spPr>
        <p:txBody>
          <a:bodyPr wrap="square" rtlCol="0" anchor="t">
            <a:spAutoFit/>
          </a:bodyPr>
          <a:p>
            <a:r>
              <a:rPr lang="zh-CN" altLang="en-US" sz="3600" b="1" dirty="0">
                <a:solidFill>
                  <a:srgbClr val="D36871"/>
                </a:solidFill>
                <a:ea typeface="黑体" panose="02010609060101010101" pitchFamily="49" charset="-122"/>
                <a:cs typeface="Times New Roman" panose="02020603050405020304" pitchFamily="18" charset="0"/>
                <a:sym typeface="+mn-ea"/>
              </a:rPr>
              <a:t>空气（相对）湿度</a:t>
            </a:r>
            <a:endParaRPr lang="zh-CN" altLang="en-US" sz="3600" b="1" dirty="0">
              <a:solidFill>
                <a:srgbClr val="D36871"/>
              </a:solidFill>
              <a:ea typeface="黑体" panose="02010609060101010101" pitchFamily="49"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pPr>
              <a:defRPr/>
            </a:pPr>
            <a:r>
              <a:rPr lang="zh-CN" altLang="en-US" dirty="0"/>
              <a:t>蒸气压的影响因素</a:t>
            </a:r>
            <a:endParaRPr lang="en-CA" altLang="en-US" dirty="0"/>
          </a:p>
        </p:txBody>
      </p:sp>
      <p:pic>
        <p:nvPicPr>
          <p:cNvPr id="91139" name="Picture 3" descr="FG13_08"/>
          <p:cNvPicPr>
            <a:picLocks noGrp="1" noChangeAspect="1" noChangeArrowheads="1"/>
          </p:cNvPicPr>
          <p:nvPr>
            <p:ph idx="4294967295"/>
          </p:nvPr>
        </p:nvPicPr>
        <p:blipFill>
          <a:blip r:embed="rId1">
            <a:extLst>
              <a:ext uri="{28A0092B-C50C-407E-A947-70E740481C1C}">
                <a14:useLocalDpi xmlns:a14="http://schemas.microsoft.com/office/drawing/2010/main" val="0"/>
              </a:ext>
            </a:extLst>
          </a:blip>
          <a:srcRect/>
          <a:stretch>
            <a:fillRect/>
          </a:stretch>
        </p:blipFill>
        <p:spPr>
          <a:xfrm>
            <a:off x="828675" y="2564904"/>
            <a:ext cx="8315325" cy="2109787"/>
          </a:xfrm>
        </p:spPr>
      </p:pic>
      <p:sp>
        <p:nvSpPr>
          <p:cNvPr id="602116" name="Text Box 4"/>
          <p:cNvSpPr txBox="1">
            <a:spLocks noChangeArrowheads="1"/>
          </p:cNvSpPr>
          <p:nvPr/>
        </p:nvSpPr>
        <p:spPr bwMode="auto">
          <a:xfrm>
            <a:off x="467471" y="4718819"/>
            <a:ext cx="1589088" cy="701675"/>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000">
                <a:latin typeface="Bahnschrift SemiBold SemiConden" panose="020B0502040204020203" pitchFamily="34" charset="0"/>
              </a:rPr>
              <a:t>Mercury manometer</a:t>
            </a:r>
            <a:endParaRPr kumimoji="0" lang="en-CA" sz="2000">
              <a:latin typeface="Bahnschrift SemiBold SemiConden" panose="020B0502040204020203" pitchFamily="34" charset="0"/>
              <a:cs typeface="Times New Roman" panose="02020603050405020304" pitchFamily="18" charset="0"/>
            </a:endParaRPr>
          </a:p>
        </p:txBody>
      </p:sp>
      <p:sp>
        <p:nvSpPr>
          <p:cNvPr id="602117" name="Text Box 5"/>
          <p:cNvSpPr txBox="1">
            <a:spLocks noChangeArrowheads="1"/>
          </p:cNvSpPr>
          <p:nvPr/>
        </p:nvSpPr>
        <p:spPr bwMode="auto">
          <a:xfrm>
            <a:off x="2250234" y="4723582"/>
            <a:ext cx="1189037" cy="1006475"/>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000" dirty="0">
                <a:latin typeface="Bahnschrift SemiBold SemiConden" panose="020B0502040204020203" pitchFamily="34" charset="0"/>
              </a:rPr>
              <a:t>Vapor pressure of liquid</a:t>
            </a:r>
            <a:endParaRPr kumimoji="0" lang="en-CA" sz="2000" dirty="0">
              <a:latin typeface="Bahnschrift SemiBold SemiConden" panose="020B0502040204020203" pitchFamily="34" charset="0"/>
              <a:cs typeface="Times New Roman" panose="02020603050405020304" pitchFamily="18" charset="0"/>
            </a:endParaRPr>
          </a:p>
        </p:txBody>
      </p:sp>
      <p:sp>
        <p:nvSpPr>
          <p:cNvPr id="602118" name="Text Box 6"/>
          <p:cNvSpPr txBox="1">
            <a:spLocks noChangeArrowheads="1"/>
          </p:cNvSpPr>
          <p:nvPr/>
        </p:nvSpPr>
        <p:spPr bwMode="auto">
          <a:xfrm>
            <a:off x="3794871" y="4728344"/>
            <a:ext cx="1589088" cy="1006475"/>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000" i="1">
                <a:latin typeface="Bahnschrift SemiBold SemiConden" panose="020B0502040204020203" pitchFamily="34" charset="0"/>
              </a:rPr>
              <a:t>p</a:t>
            </a:r>
            <a:r>
              <a:rPr kumimoji="0" lang="en-US" altLang="zh-CN" sz="2000" baseline="-25000">
                <a:latin typeface="Bahnschrift SemiBold SemiConden" panose="020B0502040204020203" pitchFamily="34" charset="0"/>
              </a:rPr>
              <a:t>vap</a:t>
            </a:r>
            <a:r>
              <a:rPr kumimoji="0" lang="en-US" altLang="zh-CN" sz="2000">
                <a:latin typeface="Bahnschrift SemiBold SemiConden" panose="020B0502040204020203" pitchFamily="34" charset="0"/>
              </a:rPr>
              <a:t> independent of </a:t>
            </a:r>
            <a:r>
              <a:rPr kumimoji="0" lang="en-US" altLang="zh-CN" sz="2000" i="1">
                <a:latin typeface="Bahnschrift SemiBold SemiConden" panose="020B0502040204020203" pitchFamily="34" charset="0"/>
              </a:rPr>
              <a:t>V</a:t>
            </a:r>
            <a:r>
              <a:rPr kumimoji="0" lang="en-US" altLang="zh-CN" sz="2000" baseline="-25000">
                <a:latin typeface="Bahnschrift SemiBold SemiConden" panose="020B0502040204020203" pitchFamily="34" charset="0"/>
              </a:rPr>
              <a:t>liq</a:t>
            </a:r>
            <a:endParaRPr kumimoji="0" lang="en-CA" sz="2000">
              <a:latin typeface="Bahnschrift SemiBold SemiConden" panose="020B0502040204020203" pitchFamily="34" charset="0"/>
              <a:cs typeface="Times New Roman" panose="02020603050405020304" pitchFamily="18" charset="0"/>
            </a:endParaRPr>
          </a:p>
        </p:txBody>
      </p:sp>
      <p:sp>
        <p:nvSpPr>
          <p:cNvPr id="602119" name="Text Box 7"/>
          <p:cNvSpPr txBox="1">
            <a:spLocks noChangeArrowheads="1"/>
          </p:cNvSpPr>
          <p:nvPr/>
        </p:nvSpPr>
        <p:spPr bwMode="auto">
          <a:xfrm>
            <a:off x="5434759" y="4733107"/>
            <a:ext cx="1589087" cy="1006475"/>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000" i="1">
                <a:latin typeface="Bahnschrift SemiBold SemiConden" panose="020B0502040204020203" pitchFamily="34" charset="0"/>
              </a:rPr>
              <a:t>p</a:t>
            </a:r>
            <a:r>
              <a:rPr kumimoji="0" lang="en-US" altLang="zh-CN" sz="2000" baseline="-25000">
                <a:latin typeface="Bahnschrift SemiBold SemiConden" panose="020B0502040204020203" pitchFamily="34" charset="0"/>
              </a:rPr>
              <a:t>vap</a:t>
            </a:r>
            <a:r>
              <a:rPr kumimoji="0" lang="en-US" altLang="zh-CN" sz="2000">
                <a:latin typeface="Bahnschrift SemiBold SemiConden" panose="020B0502040204020203" pitchFamily="34" charset="0"/>
              </a:rPr>
              <a:t> independent of </a:t>
            </a:r>
            <a:r>
              <a:rPr kumimoji="0" lang="en-US" altLang="zh-CN" sz="2000" i="1">
                <a:latin typeface="Bahnschrift SemiBold SemiConden" panose="020B0502040204020203" pitchFamily="34" charset="0"/>
              </a:rPr>
              <a:t>V</a:t>
            </a:r>
            <a:r>
              <a:rPr kumimoji="0" lang="en-US" altLang="zh-CN" sz="2000" baseline="-25000">
                <a:latin typeface="Bahnschrift SemiBold SemiConden" panose="020B0502040204020203" pitchFamily="34" charset="0"/>
              </a:rPr>
              <a:t>gas</a:t>
            </a:r>
            <a:endParaRPr kumimoji="0" lang="en-CA" sz="2000">
              <a:latin typeface="Bahnschrift SemiBold SemiConden" panose="020B0502040204020203" pitchFamily="34" charset="0"/>
              <a:cs typeface="Times New Roman" panose="02020603050405020304" pitchFamily="18" charset="0"/>
            </a:endParaRPr>
          </a:p>
        </p:txBody>
      </p:sp>
      <p:sp>
        <p:nvSpPr>
          <p:cNvPr id="602120" name="Text Box 8"/>
          <p:cNvSpPr txBox="1">
            <a:spLocks noChangeArrowheads="1"/>
          </p:cNvSpPr>
          <p:nvPr/>
        </p:nvSpPr>
        <p:spPr bwMode="auto">
          <a:xfrm>
            <a:off x="6963521" y="4737869"/>
            <a:ext cx="1589088" cy="1006475"/>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000" i="1" dirty="0" err="1">
                <a:solidFill>
                  <a:srgbClr val="C00000"/>
                </a:solidFill>
                <a:latin typeface="Bahnschrift SemiBold SemiConden" panose="020B0502040204020203" pitchFamily="34" charset="0"/>
              </a:rPr>
              <a:t>p</a:t>
            </a:r>
            <a:r>
              <a:rPr kumimoji="0" lang="en-US" altLang="zh-CN" sz="2000" baseline="-25000" dirty="0" err="1">
                <a:solidFill>
                  <a:srgbClr val="C00000"/>
                </a:solidFill>
                <a:latin typeface="Bahnschrift SemiBold SemiConden" panose="020B0502040204020203" pitchFamily="34" charset="0"/>
              </a:rPr>
              <a:t>vap</a:t>
            </a:r>
            <a:r>
              <a:rPr kumimoji="0" lang="en-US" altLang="zh-CN" sz="2000" dirty="0">
                <a:solidFill>
                  <a:srgbClr val="C00000"/>
                </a:solidFill>
                <a:latin typeface="Bahnschrift SemiBold SemiConden" panose="020B0502040204020203" pitchFamily="34" charset="0"/>
              </a:rPr>
              <a:t> dependent on </a:t>
            </a:r>
            <a:r>
              <a:rPr kumimoji="0" lang="en-US" altLang="zh-CN" sz="2000" i="1" dirty="0">
                <a:solidFill>
                  <a:srgbClr val="C00000"/>
                </a:solidFill>
                <a:latin typeface="Bahnschrift SemiBold SemiConden" panose="020B0502040204020203" pitchFamily="34" charset="0"/>
              </a:rPr>
              <a:t>T</a:t>
            </a:r>
            <a:endParaRPr kumimoji="0" lang="en-CA" sz="2000" i="1" dirty="0">
              <a:solidFill>
                <a:srgbClr val="C00000"/>
              </a:solidFill>
              <a:latin typeface="Bahnschrift SemiBold SemiConden" panose="020B0502040204020203" pitchFamily="34" charset="0"/>
              <a:cs typeface="Times New Roman" panose="02020603050405020304" pitchFamily="18" charset="0"/>
            </a:endParaRPr>
          </a:p>
        </p:txBody>
      </p:sp>
      <p:sp>
        <p:nvSpPr>
          <p:cNvPr id="9" name="文本框 8"/>
          <p:cNvSpPr txBox="1"/>
          <p:nvPr/>
        </p:nvSpPr>
        <p:spPr>
          <a:xfrm>
            <a:off x="844999" y="1071081"/>
            <a:ext cx="7488832" cy="954107"/>
          </a:xfrm>
          <a:prstGeom prst="rect">
            <a:avLst/>
          </a:prstGeom>
          <a:solidFill>
            <a:schemeClr val="accent3">
              <a:lumMod val="20000"/>
              <a:lumOff val="80000"/>
            </a:schemeClr>
          </a:solidFill>
        </p:spPr>
        <p:txBody>
          <a:bodyPr wrap="square" rtlCol="0">
            <a:spAutoFit/>
          </a:bodyPr>
          <a:lstStyle/>
          <a:p>
            <a:r>
              <a:rPr lang="zh-CN" altLang="en-US" sz="2800" dirty="0" smtClean="0">
                <a:latin typeface="黑体" panose="02010609060101010101" pitchFamily="49" charset="-122"/>
                <a:ea typeface="黑体" panose="02010609060101010101" pitchFamily="49" charset="-122"/>
              </a:rPr>
              <a:t>在</a:t>
            </a:r>
            <a:r>
              <a:rPr lang="zh-CN" altLang="en-US" sz="2800" dirty="0" smtClean="0">
                <a:solidFill>
                  <a:srgbClr val="0000FF"/>
                </a:solidFill>
                <a:latin typeface="黑体" panose="02010609060101010101" pitchFamily="49" charset="-122"/>
                <a:ea typeface="黑体" panose="02010609060101010101" pitchFamily="49" charset="-122"/>
              </a:rPr>
              <a:t>一定温度</a:t>
            </a:r>
            <a:r>
              <a:rPr lang="zh-CN" altLang="en-US" sz="2800" dirty="0" smtClean="0">
                <a:latin typeface="黑体" panose="02010609060101010101" pitchFamily="49" charset="-122"/>
                <a:ea typeface="黑体" panose="02010609060101010101" pitchFamily="49" charset="-122"/>
              </a:rPr>
              <a:t>下，液体的蒸气压是一个定值</a:t>
            </a:r>
            <a:endParaRPr lang="en-US" altLang="zh-CN" sz="2800" dirty="0" smtClean="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与气体的体积、液相的量无关</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436096" y="4914148"/>
            <a:ext cx="3079255" cy="1107140"/>
          </a:xfrm>
          <a:prstGeom prst="rect">
            <a:avLst/>
          </a:prstGeom>
        </p:spPr>
      </p:pic>
      <p:sp>
        <p:nvSpPr>
          <p:cNvPr id="2" name="标题 1"/>
          <p:cNvSpPr>
            <a:spLocks noGrp="1"/>
          </p:cNvSpPr>
          <p:nvPr>
            <p:ph type="title"/>
          </p:nvPr>
        </p:nvSpPr>
        <p:spPr/>
        <p:txBody>
          <a:bodyPr/>
          <a:lstStyle/>
          <a:p>
            <a:r>
              <a:rPr lang="zh-CN" altLang="en-US" dirty="0"/>
              <a:t>蒸气压与温度的关系</a:t>
            </a:r>
            <a:endParaRPr lang="zh-CN" altLang="en-US" dirty="0"/>
          </a:p>
        </p:txBody>
      </p:sp>
      <p:pic>
        <p:nvPicPr>
          <p:cNvPr id="17414" name="Picture 6" descr="“vapor pressure water ethanol”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533057"/>
            <a:ext cx="4144590" cy="310844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5436096" y="4298103"/>
            <a:ext cx="3057247" cy="523220"/>
          </a:xfrm>
          <a:prstGeom prst="rect">
            <a:avLst/>
          </a:prstGeom>
          <a:noFill/>
        </p:spPr>
        <p:txBody>
          <a:bodyPr wrap="none" rtlCol="0">
            <a:spAutoFit/>
          </a:bodyPr>
          <a:lstStyle/>
          <a:p>
            <a:r>
              <a:rPr lang="zh-CN" altLang="en-US" sz="2800" dirty="0" smtClean="0">
                <a:solidFill>
                  <a:srgbClr val="0000FF"/>
                </a:solidFill>
                <a:latin typeface="黑体" panose="02010609060101010101" pitchFamily="49" charset="-122"/>
                <a:ea typeface="黑体" panose="02010609060101010101" pitchFamily="49" charset="-122"/>
              </a:rPr>
              <a:t>不同液体的蒸气压</a:t>
            </a:r>
            <a:endParaRPr lang="zh-CN" altLang="en-US" sz="2800" dirty="0">
              <a:solidFill>
                <a:srgbClr val="0000FF"/>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矩形 2"/>
              <p:cNvSpPr/>
              <p:nvPr/>
            </p:nvSpPr>
            <p:spPr>
              <a:xfrm>
                <a:off x="5544005" y="4914147"/>
                <a:ext cx="2404056" cy="1014317"/>
              </a:xfrm>
              <a:prstGeom prst="rect">
                <a:avLst/>
              </a:prstGeom>
            </p:spPr>
            <p:txBody>
              <a:bodyPr wrap="none">
                <a:spAutoFit/>
              </a:bodyPr>
              <a:lstStyle/>
              <a:p>
                <a14:m>
                  <m:oMathPara xmlns:m="http://schemas.openxmlformats.org/officeDocument/2006/math">
                    <m:oMathParaPr>
                      <m:jc m:val="left"/>
                    </m:oMathParaPr>
                    <m:oMath xmlns:m="http://schemas.openxmlformats.org/officeDocument/2006/math">
                      <m:r>
                        <m:rPr>
                          <m:sty m:val="p"/>
                        </m:rPr>
                        <a:rPr lang="en-US" altLang="zh-CN">
                          <a:latin typeface="Cambria Math" panose="02040503050406030204" pitchFamily="18" charset="0"/>
                        </a:rPr>
                        <m:t>lg</m:t>
                      </m:r>
                      <m:r>
                        <a:rPr lang="en-US" altLang="zh-CN" i="1">
                          <a:latin typeface="Cambria Math" panose="02040503050406030204" pitchFamily="18" charset="0"/>
                        </a:rPr>
                        <m:t>𝑝</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𝐴</m:t>
                          </m:r>
                        </m:num>
                        <m:den>
                          <m:r>
                            <a:rPr lang="en-US" altLang="zh-CN" i="1">
                              <a:latin typeface="Cambria Math" panose="02040503050406030204" pitchFamily="18" charset="0"/>
                            </a:rPr>
                            <m:t>𝑇</m:t>
                          </m:r>
                        </m:den>
                      </m:f>
                      <m:r>
                        <a:rPr lang="en-US" altLang="zh-CN" i="1">
                          <a:latin typeface="Cambria Math" panose="02040503050406030204" pitchFamily="18" charset="0"/>
                        </a:rPr>
                        <m:t>+</m:t>
                      </m:r>
                      <m:r>
                        <a:rPr lang="en-US" altLang="zh-CN" i="1">
                          <a:latin typeface="Cambria Math" panose="02040503050406030204" pitchFamily="18" charset="0"/>
                        </a:rPr>
                        <m:t>𝐵</m:t>
                      </m:r>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5544005" y="4914147"/>
                <a:ext cx="2404056" cy="1014317"/>
              </a:xfrm>
              <a:prstGeom prst="rect">
                <a:avLst/>
              </a:prstGeom>
              <a:blipFill rotWithShape="1">
                <a:blip r:embed="rId3"/>
                <a:stretch>
                  <a:fillRect l="-19" t="-51" r="17" b="10"/>
                </a:stretch>
              </a:blipFill>
            </p:spPr>
            <p:txBody>
              <a:bodyPr/>
              <a:lstStyle/>
              <a:p>
                <a:r>
                  <a:rPr lang="zh-CN" altLang="en-US">
                    <a:noFill/>
                  </a:rPr>
                  <a:t> </a:t>
                </a:r>
              </a:p>
            </p:txBody>
          </p:sp>
        </mc:Fallback>
      </mc:AlternateContent>
      <p:pic>
        <p:nvPicPr>
          <p:cNvPr id="30722" name="Picture 2" descr="See the sourc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20250"/>
          <a:stretch>
            <a:fillRect/>
          </a:stretch>
        </p:blipFill>
        <p:spPr bwMode="auto">
          <a:xfrm>
            <a:off x="1274057" y="1121042"/>
            <a:ext cx="6667500" cy="2552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805576" y="4190214"/>
            <a:ext cx="4159913" cy="1127590"/>
          </a:xfrm>
          <a:prstGeom prst="rect">
            <a:avLst/>
          </a:prstGeom>
        </p:spPr>
      </p:pic>
      <p:sp>
        <p:nvSpPr>
          <p:cNvPr id="2" name="标题 1"/>
          <p:cNvSpPr>
            <a:spLocks noGrp="1"/>
          </p:cNvSpPr>
          <p:nvPr>
            <p:ph type="title"/>
          </p:nvPr>
        </p:nvSpPr>
        <p:spPr/>
        <p:txBody>
          <a:bodyPr/>
          <a:lstStyle/>
          <a:p>
            <a:r>
              <a:rPr lang="zh-CN" altLang="en-US" dirty="0"/>
              <a:t>蒸气压与温度的</a:t>
            </a:r>
            <a:r>
              <a:rPr lang="zh-CN" altLang="en-US" dirty="0" smtClean="0"/>
              <a:t>关系</a:t>
            </a:r>
            <a:endParaRPr lang="zh-CN" altLang="en-US" dirty="0"/>
          </a:p>
        </p:txBody>
      </p:sp>
      <p:pic>
        <p:nvPicPr>
          <p:cNvPr id="3" name="图片 2"/>
          <p:cNvPicPr>
            <a:picLocks noChangeAspect="1"/>
          </p:cNvPicPr>
          <p:nvPr/>
        </p:nvPicPr>
        <p:blipFill>
          <a:blip r:embed="rId2"/>
          <a:stretch>
            <a:fillRect/>
          </a:stretch>
        </p:blipFill>
        <p:spPr>
          <a:xfrm>
            <a:off x="4847595" y="1380358"/>
            <a:ext cx="3945345" cy="2809856"/>
          </a:xfrm>
          <a:prstGeom prst="rect">
            <a:avLst/>
          </a:prstGeom>
        </p:spPr>
      </p:pic>
      <p:sp>
        <p:nvSpPr>
          <p:cNvPr id="10" name="矩形 9"/>
          <p:cNvSpPr/>
          <p:nvPr/>
        </p:nvSpPr>
        <p:spPr>
          <a:xfrm>
            <a:off x="827584" y="1339076"/>
            <a:ext cx="3751348" cy="523220"/>
          </a:xfrm>
          <a:prstGeom prst="rect">
            <a:avLst/>
          </a:prstGeom>
        </p:spPr>
        <p:txBody>
          <a:bodyPr wrap="none">
            <a:spAutoFit/>
          </a:bodyPr>
          <a:lstStyle/>
          <a:p>
            <a:r>
              <a:rPr lang="en-GB" altLang="zh-CN" sz="2800" dirty="0" err="1">
                <a:solidFill>
                  <a:srgbClr val="0000FF"/>
                </a:solidFill>
                <a:ea typeface="黑体" panose="02010609060101010101" pitchFamily="49" charset="-122"/>
                <a:cs typeface="Times New Roman" panose="02020603050405020304" pitchFamily="18" charset="0"/>
              </a:rPr>
              <a:t>Clausius-Clapeyron</a:t>
            </a:r>
            <a:r>
              <a:rPr lang="zh-CN" altLang="en-US" sz="2800" dirty="0">
                <a:solidFill>
                  <a:srgbClr val="0000FF"/>
                </a:solidFill>
                <a:ea typeface="黑体" panose="02010609060101010101" pitchFamily="49" charset="-122"/>
                <a:cs typeface="Times New Roman" panose="02020603050405020304" pitchFamily="18" charset="0"/>
              </a:rPr>
              <a:t>方程</a:t>
            </a:r>
            <a:endParaRPr lang="zh-CN" altLang="en-US" sz="2800" dirty="0">
              <a:solidFill>
                <a:srgbClr val="0000FF"/>
              </a:solidFill>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文本框 10"/>
              <p:cNvSpPr txBox="1"/>
              <p:nvPr/>
            </p:nvSpPr>
            <p:spPr>
              <a:xfrm>
                <a:off x="849234" y="2194192"/>
                <a:ext cx="4116255" cy="3123612"/>
              </a:xfrm>
              <a:prstGeom prst="rect">
                <a:avLst/>
              </a:prstGeom>
              <a:noFill/>
            </p:spPr>
            <p:txBody>
              <a:bodyPr wrap="none" rtlCol="0">
                <a:spAutoFit/>
              </a:bodyPr>
              <a:lstStyle/>
              <a:p>
                <a14:m>
                  <m:oMathPara xmlns:m="http://schemas.openxmlformats.org/officeDocument/2006/math">
                    <m:oMathParaPr>
                      <m:jc m:val="left"/>
                    </m:oMathParaPr>
                    <m:oMath xmlns:m="http://schemas.openxmlformats.org/officeDocument/2006/math">
                      <m:r>
                        <m:rPr>
                          <m:sty m:val="p"/>
                        </m:rPr>
                        <a:rPr lang="en-US" altLang="zh-CN" sz="2800" b="0" i="0" smtClean="0">
                          <a:latin typeface="Cambria Math" panose="02040503050406030204" pitchFamily="18" charset="0"/>
                        </a:rPr>
                        <m:t>lg</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𝐴</m:t>
                          </m:r>
                        </m:num>
                        <m:den>
                          <m:r>
                            <a:rPr lang="en-US" altLang="zh-CN" sz="2800" b="0" i="1" smtClean="0">
                              <a:latin typeface="Cambria Math" panose="02040503050406030204" pitchFamily="18" charset="0"/>
                            </a:rPr>
                            <m:t>𝑇</m:t>
                          </m:r>
                        </m:den>
                      </m:f>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oMath>
                  </m:oMathPara>
                </a14:m>
                <a:endParaRPr lang="en-US" altLang="zh-CN" sz="2800" b="0" dirty="0" smtClean="0"/>
              </a:p>
              <a:p>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m:rPr>
                              <m:sty m:val="p"/>
                            </m:rPr>
                            <a:rPr lang="en-US" altLang="zh-CN" sz="2800" b="0" i="0" smtClean="0">
                              <a:latin typeface="Cambria Math" panose="02040503050406030204" pitchFamily="18" charset="0"/>
                            </a:rPr>
                            <m:t>Δ</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𝐻</m:t>
                              </m:r>
                            </m:e>
                            <m:sub>
                              <m:r>
                                <m:rPr>
                                  <m:sty m:val="p"/>
                                </m:rPr>
                                <a:rPr lang="en-US" altLang="zh-CN" sz="2800" b="0" i="0" smtClean="0">
                                  <a:latin typeface="Cambria Math" panose="02040503050406030204" pitchFamily="18" charset="0"/>
                                </a:rPr>
                                <m:t>vap</m:t>
                              </m:r>
                            </m:sub>
                          </m:sSub>
                        </m:num>
                        <m:den>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303</m:t>
                          </m:r>
                          <m:r>
                            <a:rPr lang="en-US" altLang="zh-CN" sz="2800" b="0" i="1" smtClean="0">
                              <a:latin typeface="Cambria Math" panose="02040503050406030204" pitchFamily="18" charset="0"/>
                            </a:rPr>
                            <m:t>𝑅</m:t>
                          </m:r>
                        </m:den>
                      </m:f>
                    </m:oMath>
                  </m:oMathPara>
                </a14:m>
                <a:endParaRPr lang="en-US" altLang="zh-CN" sz="2800" dirty="0" smtClean="0"/>
              </a:p>
              <a:p>
                <a:endParaRPr lang="en-US" altLang="zh-CN" sz="2800" dirty="0"/>
              </a:p>
              <a:p>
                <a14:m>
                  <m:oMathPara xmlns:m="http://schemas.openxmlformats.org/officeDocument/2006/math">
                    <m:oMathParaPr>
                      <m:jc m:val="left"/>
                    </m:oMathParaPr>
                    <m:oMath xmlns:m="http://schemas.openxmlformats.org/officeDocument/2006/math">
                      <m:r>
                        <m:rPr>
                          <m:sty m:val="p"/>
                        </m:rPr>
                        <a:rPr lang="en-US" altLang="zh-CN" sz="2800" smtClean="0">
                          <a:solidFill>
                            <a:srgbClr val="FF0000"/>
                          </a:solidFill>
                          <a:latin typeface="Cambria Math" panose="02040503050406030204" pitchFamily="18" charset="0"/>
                        </a:rPr>
                        <m:t>lg</m:t>
                      </m:r>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𝑝</m:t>
                              </m:r>
                            </m:e>
                            <m:sub>
                              <m:r>
                                <a:rPr lang="en-US" altLang="zh-CN" sz="2800" i="1">
                                  <a:solidFill>
                                    <a:srgbClr val="FF0000"/>
                                  </a:solidFill>
                                  <a:latin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𝑝</m:t>
                              </m:r>
                            </m:e>
                            <m:sub>
                              <m:r>
                                <a:rPr lang="en-US" altLang="zh-CN" sz="2800" i="1">
                                  <a:solidFill>
                                    <a:srgbClr val="FF0000"/>
                                  </a:solidFill>
                                  <a:latin typeface="Cambria Math" panose="02040503050406030204" pitchFamily="18" charset="0"/>
                                </a:rPr>
                                <m:t>1</m:t>
                              </m:r>
                            </m:sub>
                          </m:sSub>
                        </m:den>
                      </m:f>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m:rPr>
                              <m:sty m:val="p"/>
                            </m:rPr>
                            <a:rPr lang="en-US" altLang="zh-CN" sz="2800">
                              <a:solidFill>
                                <a:srgbClr val="FF0000"/>
                              </a:solidFill>
                              <a:latin typeface="Cambria Math" panose="02040503050406030204" pitchFamily="18" charset="0"/>
                            </a:rPr>
                            <m:t>Δ</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𝐻</m:t>
                              </m:r>
                            </m:e>
                            <m:sub>
                              <m:r>
                                <m:rPr>
                                  <m:sty m:val="p"/>
                                </m:rPr>
                                <a:rPr lang="en-US" altLang="zh-CN" sz="2800">
                                  <a:solidFill>
                                    <a:srgbClr val="FF0000"/>
                                  </a:solidFill>
                                  <a:latin typeface="Cambria Math" panose="02040503050406030204" pitchFamily="18" charset="0"/>
                                </a:rPr>
                                <m:t>vap</m:t>
                              </m:r>
                            </m:sub>
                          </m:sSub>
                        </m:num>
                        <m:den>
                          <m:r>
                            <a:rPr lang="en-US" altLang="zh-CN" sz="2800" i="1">
                              <a:solidFill>
                                <a:srgbClr val="FF0000"/>
                              </a:solidFill>
                              <a:latin typeface="Cambria Math" panose="02040503050406030204" pitchFamily="18" charset="0"/>
                            </a:rPr>
                            <m:t>2</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303</m:t>
                          </m:r>
                          <m:r>
                            <a:rPr lang="en-US" altLang="zh-CN" sz="2800" i="1">
                              <a:solidFill>
                                <a:srgbClr val="FF0000"/>
                              </a:solidFill>
                              <a:latin typeface="Cambria Math" panose="02040503050406030204" pitchFamily="18" charset="0"/>
                            </a:rPr>
                            <m:t>𝑅</m:t>
                          </m:r>
                        </m:den>
                      </m:f>
                      <m:d>
                        <m:dPr>
                          <m:ctrlPr>
                            <a:rPr lang="en-US" altLang="zh-CN" sz="2800" i="1">
                              <a:solidFill>
                                <a:srgbClr val="FF0000"/>
                              </a:solidFill>
                              <a:latin typeface="Cambria Math" panose="02040503050406030204" pitchFamily="18" charset="0"/>
                            </a:rPr>
                          </m:ctrlPr>
                        </m:dPr>
                        <m:e>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𝑇</m:t>
                                  </m:r>
                                </m:e>
                                <m:sub>
                                  <m:r>
                                    <a:rPr lang="en-US" altLang="zh-CN" sz="2800" i="1">
                                      <a:solidFill>
                                        <a:srgbClr val="FF0000"/>
                                      </a:solidFill>
                                      <a:latin typeface="Cambria Math" panose="02040503050406030204" pitchFamily="18" charset="0"/>
                                    </a:rPr>
                                    <m:t>2</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𝑇</m:t>
                                  </m:r>
                                </m:e>
                                <m:sub>
                                  <m:r>
                                    <a:rPr lang="en-US" altLang="zh-CN" sz="2800" i="1">
                                      <a:solidFill>
                                        <a:srgbClr val="FF0000"/>
                                      </a:solidFill>
                                      <a:latin typeface="Cambria Math" panose="02040503050406030204" pitchFamily="18" charset="0"/>
                                    </a:rPr>
                                    <m:t>1</m:t>
                                  </m:r>
                                </m:sub>
                              </m:sSub>
                            </m:num>
                            <m:den>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𝑇</m:t>
                                  </m:r>
                                </m:e>
                                <m:sub>
                                  <m:r>
                                    <a:rPr lang="en-US" altLang="zh-CN" sz="2800" i="1">
                                      <a:solidFill>
                                        <a:srgbClr val="FF0000"/>
                                      </a:solidFill>
                                      <a:latin typeface="Cambria Math" panose="02040503050406030204" pitchFamily="18" charset="0"/>
                                    </a:rPr>
                                    <m:t>2</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𝑇</m:t>
                                  </m:r>
                                </m:e>
                                <m:sub>
                                  <m:r>
                                    <a:rPr lang="en-US" altLang="zh-CN" sz="2800" i="1">
                                      <a:solidFill>
                                        <a:srgbClr val="FF0000"/>
                                      </a:solidFill>
                                      <a:latin typeface="Cambria Math" panose="02040503050406030204" pitchFamily="18" charset="0"/>
                                    </a:rPr>
                                    <m:t>1</m:t>
                                  </m:r>
                                </m:sub>
                              </m:sSub>
                            </m:den>
                          </m:f>
                        </m:e>
                      </m:d>
                    </m:oMath>
                  </m:oMathPara>
                </a14:m>
                <a:endParaRPr lang="zh-CN" altLang="en-US" sz="2800" dirty="0"/>
              </a:p>
            </p:txBody>
          </p:sp>
        </mc:Choice>
        <mc:Fallback>
          <p:sp>
            <p:nvSpPr>
              <p:cNvPr id="11" name="文本框 10"/>
              <p:cNvSpPr txBox="1">
                <a:spLocks noRot="1" noChangeAspect="1" noMove="1" noResize="1" noEditPoints="1" noAdjustHandles="1" noChangeArrowheads="1" noChangeShapeType="1" noTextEdit="1"/>
              </p:cNvSpPr>
              <p:nvPr/>
            </p:nvSpPr>
            <p:spPr>
              <a:xfrm>
                <a:off x="849234" y="2194192"/>
                <a:ext cx="4116255" cy="3123612"/>
              </a:xfrm>
              <a:prstGeom prst="rect">
                <a:avLst/>
              </a:prstGeom>
              <a:blipFill rotWithShape="1">
                <a:blip r:embed="rId3"/>
                <a:stretch>
                  <a:fillRect l="-6" t="-9" r="10" b="10"/>
                </a:stretch>
              </a:blipFill>
            </p:spPr>
            <p:txBody>
              <a:bodyPr/>
              <a:lstStyle/>
              <a:p>
                <a:r>
                  <a:rPr lang="zh-CN" altLang="en-US">
                    <a:noFill/>
                  </a:rPr>
                  <a:t> </a:t>
                </a:r>
              </a:p>
            </p:txBody>
          </p:sp>
        </mc:Fallback>
      </mc:AlternateContent>
      <p:pic>
        <p:nvPicPr>
          <p:cNvPr id="15" name="Picture 3" descr="TB13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615" y="4289454"/>
            <a:ext cx="3678151" cy="160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2"/>
          <p:cNvSpPr txBox="1">
            <a:spLocks noChangeArrowheads="1"/>
          </p:cNvSpPr>
          <p:nvPr/>
        </p:nvSpPr>
        <p:spPr bwMode="auto">
          <a:xfrm>
            <a:off x="6094652" y="6433376"/>
            <a:ext cx="1608993" cy="232151"/>
          </a:xfrm>
          <a:prstGeom prst="rect">
            <a:avLst/>
          </a:prstGeom>
          <a:solidFill>
            <a:schemeClr val="bg1"/>
          </a:solidFill>
          <a:ln w="9525">
            <a:noFill/>
            <a:miter lim="800000"/>
          </a:ln>
        </p:spPr>
        <p:txBody>
          <a:bodyPr lIns="91425" tIns="45712" rIns="91425" bIns="45712">
            <a:spAutoFit/>
          </a:bodyPr>
          <a:lstStyle/>
          <a:p>
            <a:pPr>
              <a:spcBef>
                <a:spcPct val="50000"/>
              </a:spcBef>
              <a:defRPr/>
            </a:pPr>
            <a:endParaRPr lang="zh-CN" altLang="zh-CN" sz="1200"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solidFill>
                  <a:srgbClr val="C00000"/>
                </a:solidFill>
                <a:latin typeface="黑体" panose="02010609060101010101" pitchFamily="49" charset="-122"/>
                <a:ea typeface="黑体" panose="02010609060101010101" pitchFamily="49" charset="-122"/>
              </a:rPr>
              <a:t>例题：</a:t>
            </a:r>
            <a:endParaRPr lang="zh-CN" altLang="en-US" sz="36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4" name="文本框 3"/>
              <p:cNvSpPr txBox="1"/>
              <p:nvPr/>
            </p:nvSpPr>
            <p:spPr>
              <a:xfrm>
                <a:off x="874360" y="908720"/>
                <a:ext cx="8018120" cy="963854"/>
              </a:xfrm>
              <a:prstGeom prst="rect">
                <a:avLst/>
              </a:prstGeom>
              <a:solidFill>
                <a:schemeClr val="accent3">
                  <a:lumMod val="20000"/>
                  <a:lumOff val="80000"/>
                </a:schemeClr>
              </a:solidFill>
            </p:spPr>
            <p:txBody>
              <a:bodyPr wrap="square" rtlCol="0">
                <a:spAutoFit/>
              </a:bodyPr>
              <a:lstStyle/>
              <a:p>
                <a:pPr marL="630555" indent="-630555"/>
                <a:r>
                  <a:rPr lang="zh-CN" altLang="en-US" sz="2800" b="1" dirty="0" smtClean="0">
                    <a:solidFill>
                      <a:srgbClr val="0000FF"/>
                    </a:solidFill>
                  </a:rPr>
                  <a:t>在一个体积为</a:t>
                </a:r>
                <a:r>
                  <a:rPr lang="en-US" altLang="zh-CN" sz="2800" b="1" dirty="0" smtClean="0">
                    <a:solidFill>
                      <a:srgbClr val="0000FF"/>
                    </a:solidFill>
                  </a:rPr>
                  <a:t>482 </a:t>
                </a:r>
                <a14:m>
                  <m:oMath xmlns:m="http://schemas.openxmlformats.org/officeDocument/2006/math">
                    <m:r>
                      <a:rPr lang="en-US" altLang="zh-CN" sz="2800" b="1" i="0" smtClean="0">
                        <a:solidFill>
                          <a:srgbClr val="0000FF"/>
                        </a:solidFill>
                        <a:latin typeface="Cambria Math" panose="02040503050406030204" pitchFamily="18" charset="0"/>
                      </a:rPr>
                      <m:t>𝐜</m:t>
                    </m:r>
                    <m:sSup>
                      <m:sSupPr>
                        <m:ctrlPr>
                          <a:rPr lang="en-US" altLang="zh-CN" sz="2800" b="1" i="1" smtClean="0">
                            <a:solidFill>
                              <a:srgbClr val="0000FF"/>
                            </a:solidFill>
                            <a:latin typeface="Cambria Math" panose="02040503050406030204" pitchFamily="18" charset="0"/>
                          </a:rPr>
                        </m:ctrlPr>
                      </m:sSupPr>
                      <m:e>
                        <m:r>
                          <a:rPr lang="en-US" altLang="zh-CN" sz="2800" b="1" i="0" smtClean="0">
                            <a:solidFill>
                              <a:srgbClr val="0000FF"/>
                            </a:solidFill>
                            <a:latin typeface="Cambria Math" panose="02040503050406030204" pitchFamily="18" charset="0"/>
                          </a:rPr>
                          <m:t>𝐦</m:t>
                        </m:r>
                      </m:e>
                      <m:sup>
                        <m:r>
                          <a:rPr lang="en-US" altLang="zh-CN" sz="2800" b="1" i="0" smtClean="0">
                            <a:solidFill>
                              <a:srgbClr val="0000FF"/>
                            </a:solidFill>
                            <a:latin typeface="Cambria Math" panose="02040503050406030204" pitchFamily="18" charset="0"/>
                          </a:rPr>
                          <m:t>𝟑</m:t>
                        </m:r>
                      </m:sup>
                    </m:sSup>
                  </m:oMath>
                </a14:m>
                <a:r>
                  <a:rPr lang="zh-CN" altLang="en-US" sz="2800" b="1" dirty="0" smtClean="0">
                    <a:solidFill>
                      <a:srgbClr val="0000FF"/>
                    </a:solidFill>
                  </a:rPr>
                  <a:t>的密闭容器里有</a:t>
                </a:r>
                <a:r>
                  <a:rPr lang="en-US" altLang="zh-CN" sz="2800" b="1" dirty="0" smtClean="0">
                    <a:solidFill>
                      <a:srgbClr val="0000FF"/>
                    </a:solidFill>
                  </a:rPr>
                  <a:t>0.105 g</a:t>
                </a:r>
                <a:r>
                  <a:rPr lang="zh-CN" altLang="en-US" sz="2800" b="1" dirty="0" smtClean="0">
                    <a:solidFill>
                      <a:srgbClr val="0000FF"/>
                    </a:solidFill>
                  </a:rPr>
                  <a:t>水。</a:t>
                </a:r>
                <a:endParaRPr lang="en-US" altLang="zh-CN" sz="2800" b="1" dirty="0" smtClean="0">
                  <a:solidFill>
                    <a:srgbClr val="0000FF"/>
                  </a:solidFill>
                </a:endParaRPr>
              </a:p>
              <a:p>
                <a:pPr marL="630555" indent="-630555"/>
                <a:r>
                  <a:rPr lang="zh-CN" altLang="en-US" sz="2800" b="1" dirty="0" smtClean="0">
                    <a:solidFill>
                      <a:srgbClr val="0000FF"/>
                    </a:solidFill>
                  </a:rPr>
                  <a:t>在</a:t>
                </a:r>
                <a:r>
                  <a:rPr lang="en-US" altLang="zh-CN" sz="2800" b="1" dirty="0" smtClean="0">
                    <a:solidFill>
                      <a:srgbClr val="0000FF"/>
                    </a:solidFill>
                  </a:rPr>
                  <a:t>50.0 </a:t>
                </a:r>
                <a:r>
                  <a:rPr lang="en-US" altLang="zh-CN" sz="2800" b="1" baseline="30000" dirty="0" err="1" smtClean="0">
                    <a:solidFill>
                      <a:srgbClr val="0000FF"/>
                    </a:solidFill>
                  </a:rPr>
                  <a:t>o</a:t>
                </a:r>
                <a:r>
                  <a:rPr lang="en-US" altLang="zh-CN" sz="2800" b="1" dirty="0" err="1" smtClean="0">
                    <a:solidFill>
                      <a:srgbClr val="0000FF"/>
                    </a:solidFill>
                  </a:rPr>
                  <a:t>C</a:t>
                </a:r>
                <a:r>
                  <a:rPr lang="zh-CN" altLang="en-US" sz="2800" b="1" dirty="0" smtClean="0">
                    <a:solidFill>
                      <a:srgbClr val="0000FF"/>
                    </a:solidFill>
                  </a:rPr>
                  <a:t>时，其中蒸汽和液体各是多少？</a:t>
                </a:r>
                <a:endParaRPr lang="zh-CN" altLang="en-US" sz="2800" b="1" dirty="0">
                  <a:solidFill>
                    <a:srgbClr val="0000FF"/>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874360" y="908720"/>
                <a:ext cx="8018120" cy="963854"/>
              </a:xfrm>
              <a:prstGeom prst="rect">
                <a:avLst/>
              </a:prstGeom>
              <a:blipFill rotWithShape="1">
                <a:blip r:embed="rId1"/>
                <a:stretch>
                  <a:fillRect l="-7" t="-4" r="7"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94211" y="1916832"/>
                <a:ext cx="8591602" cy="3896516"/>
              </a:xfrm>
              <a:prstGeom prst="rect">
                <a:avLst/>
              </a:prstGeom>
              <a:noFill/>
            </p:spPr>
            <p:txBody>
              <a:bodyPr wrap="square" rtlCol="0">
                <a:spAutoFit/>
              </a:bodyPr>
              <a:lstStyle/>
              <a:p>
                <a:r>
                  <a:rPr lang="en-US" altLang="zh-CN" sz="2400" dirty="0" smtClean="0"/>
                  <a:t>50.0 </a:t>
                </a:r>
                <a:r>
                  <a:rPr lang="en-US" altLang="zh-CN" sz="2400" baseline="30000" dirty="0" err="1" smtClean="0"/>
                  <a:t>o</a:t>
                </a:r>
                <a:r>
                  <a:rPr lang="en-US" altLang="zh-CN" sz="2400" dirty="0" err="1" smtClean="0"/>
                  <a:t>C</a:t>
                </a:r>
                <a:r>
                  <a:rPr lang="zh-CN" altLang="en-US" sz="2400" dirty="0" smtClean="0"/>
                  <a:t>时，水的蒸气压</a:t>
                </a:r>
                <a:r>
                  <a:rPr lang="en-US" altLang="zh-CN" sz="2400" dirty="0" smtClean="0"/>
                  <a:t>=</a:t>
                </a:r>
                <a:r>
                  <a:rPr lang="en-US" altLang="zh-CN" sz="2400" dirty="0" smtClean="0">
                    <a:solidFill>
                      <a:srgbClr val="FF0000"/>
                    </a:solidFill>
                  </a:rPr>
                  <a:t>12.3 </a:t>
                </a:r>
                <a:r>
                  <a:rPr lang="en-US" altLang="zh-CN" sz="2400" dirty="0" err="1" smtClean="0">
                    <a:solidFill>
                      <a:srgbClr val="FF0000"/>
                    </a:solidFill>
                  </a:rPr>
                  <a:t>kPa</a:t>
                </a:r>
                <a:endParaRPr lang="en-US" altLang="zh-CN" sz="2400" dirty="0" smtClean="0">
                  <a:solidFill>
                    <a:srgbClr val="FF0000"/>
                  </a:solidFill>
                </a:endParaRPr>
              </a:p>
              <a:p>
                <a:r>
                  <a:rPr lang="zh-CN" altLang="en-US" sz="2400" dirty="0" smtClean="0"/>
                  <a:t>假设</a:t>
                </a:r>
                <a:r>
                  <a:rPr lang="en-US" altLang="zh-CN" sz="2400" dirty="0" smtClean="0"/>
                  <a:t>482 cm</a:t>
                </a:r>
                <a:r>
                  <a:rPr lang="en-US" altLang="zh-CN" sz="2400" baseline="30000" dirty="0" smtClean="0"/>
                  <a:t>3</a:t>
                </a:r>
                <a:r>
                  <a:rPr lang="zh-CN" altLang="en-US" sz="2400" dirty="0" smtClean="0"/>
                  <a:t>的空间填充的是水的饱和蒸气，水蒸气的重量是</a:t>
                </a:r>
                <a:endParaRPr lang="en-US" altLang="zh-CN" sz="2400" dirty="0" smtClean="0"/>
              </a:p>
              <a:p>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𝑚</m:t>
                      </m:r>
                      <m:r>
                        <a:rPr lang="en-US" altLang="zh-CN" sz="2400">
                          <a:latin typeface="Cambria Math" panose="02040503050406030204" pitchFamily="18" charset="0"/>
                        </a:rPr>
                        <m:t>=</m:t>
                      </m:r>
                      <m:r>
                        <a:rPr lang="en-US" altLang="zh-CN" sz="2400">
                          <a:latin typeface="Cambria Math" panose="02040503050406030204" pitchFamily="18" charset="0"/>
                        </a:rPr>
                        <m:t>𝑛𝑀</m:t>
                      </m:r>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a:latin typeface="Cambria Math" panose="02040503050406030204" pitchFamily="18" charset="0"/>
                            </a:rPr>
                            <m:t>𝑃𝑉</m:t>
                          </m:r>
                        </m:num>
                        <m:den>
                          <m:r>
                            <a:rPr lang="en-US" altLang="zh-CN" sz="2400">
                              <a:latin typeface="Cambria Math" panose="02040503050406030204" pitchFamily="18" charset="0"/>
                            </a:rPr>
                            <m:t>𝑅𝑇</m:t>
                          </m:r>
                        </m:den>
                      </m:f>
                      <m:r>
                        <a:rPr lang="en-US" altLang="zh-CN" sz="2400">
                          <a:latin typeface="Cambria Math" panose="02040503050406030204" pitchFamily="18" charset="0"/>
                        </a:rPr>
                        <m:t>𝑀</m:t>
                      </m:r>
                      <m:r>
                        <a:rPr lang="en-US" altLang="zh-CN" sz="2400">
                          <a:latin typeface="Cambria Math" panose="02040503050406030204" pitchFamily="18" charset="0"/>
                        </a:rPr>
                        <m:t> =</m:t>
                      </m:r>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smtClean="0">
                                  <a:solidFill>
                                    <a:srgbClr val="FF0000"/>
                                  </a:solidFill>
                                  <a:latin typeface="Cambria Math" panose="02040503050406030204" pitchFamily="18" charset="0"/>
                                </a:rPr>
                                <m:t>12</m:t>
                              </m:r>
                              <m:r>
                                <a:rPr lang="en-US" altLang="zh-CN" sz="2400" smtClean="0">
                                  <a:solidFill>
                                    <a:srgbClr val="FF0000"/>
                                  </a:solidFill>
                                  <a:latin typeface="Cambria Math" panose="02040503050406030204" pitchFamily="18" charset="0"/>
                                </a:rPr>
                                <m:t>.</m:t>
                              </m:r>
                              <m:r>
                                <a:rPr lang="en-US" altLang="zh-CN" sz="2400" smtClean="0">
                                  <a:solidFill>
                                    <a:srgbClr val="FF0000"/>
                                  </a:solidFill>
                                  <a:latin typeface="Cambria Math" panose="02040503050406030204" pitchFamily="18" charset="0"/>
                                </a:rPr>
                                <m:t>3</m:t>
                              </m:r>
                              <m:r>
                                <a:rPr lang="en-US" altLang="zh-CN" sz="2400" smtClean="0">
                                  <a:solidFill>
                                    <a:srgbClr val="FF0000"/>
                                  </a:solidFill>
                                  <a:latin typeface="Cambria Math" panose="02040503050406030204" pitchFamily="18" charset="0"/>
                                </a:rPr>
                                <m:t> </m:t>
                              </m:r>
                              <m:r>
                                <m:rPr>
                                  <m:sty m:val="p"/>
                                </m:rPr>
                                <a:rPr lang="en-US" altLang="zh-CN" sz="2400" smtClean="0">
                                  <a:solidFill>
                                    <a:srgbClr val="FF0000"/>
                                  </a:solidFill>
                                  <a:latin typeface="Cambria Math" panose="02040503050406030204" pitchFamily="18" charset="0"/>
                                </a:rPr>
                                <m:t>kPa</m:t>
                              </m:r>
                              <m:r>
                                <a:rPr lang="en-US" altLang="zh-CN" sz="2400">
                                  <a:latin typeface="Cambria Math" panose="02040503050406030204" pitchFamily="18" charset="0"/>
                                </a:rPr>
                                <m:t>×</m:t>
                              </m:r>
                              <m:r>
                                <a:rPr lang="en-US" altLang="zh-CN" sz="2400">
                                  <a:latin typeface="Cambria Math" panose="02040503050406030204" pitchFamily="18" charset="0"/>
                                </a:rPr>
                                <m:t>482</m:t>
                              </m:r>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10</m:t>
                                  </m:r>
                                </m:e>
                                <m:sup>
                                  <m:r>
                                    <a:rPr lang="en-US" altLang="zh-CN" sz="2400">
                                      <a:latin typeface="Cambria Math" panose="02040503050406030204" pitchFamily="18" charset="0"/>
                                    </a:rPr>
                                    <m:t>−</m:t>
                                  </m:r>
                                  <m:r>
                                    <a:rPr lang="en-US" altLang="zh-CN" sz="2400">
                                      <a:latin typeface="Cambria Math" panose="02040503050406030204" pitchFamily="18" charset="0"/>
                                    </a:rPr>
                                    <m:t>3</m:t>
                                  </m:r>
                                </m:sup>
                              </m:sSup>
                              <m:r>
                                <a:rPr lang="en-US" altLang="zh-CN" sz="2400">
                                  <a:latin typeface="Cambria Math" panose="02040503050406030204" pitchFamily="18" charset="0"/>
                                </a:rPr>
                                <m:t> </m:t>
                              </m:r>
                              <m:r>
                                <m:rPr>
                                  <m:sty m:val="p"/>
                                </m:rPr>
                                <a:rPr lang="en-US" altLang="zh-CN" sz="2400" i="1">
                                  <a:latin typeface="Cambria Math" panose="02040503050406030204" pitchFamily="18" charset="0"/>
                                </a:rPr>
                                <m:t>d</m:t>
                              </m:r>
                              <m:sSup>
                                <m:sSupPr>
                                  <m:ctrlPr>
                                    <a:rPr lang="en-US" altLang="zh-CN" sz="2400" i="1">
                                      <a:latin typeface="Cambria Math" panose="02040503050406030204" pitchFamily="18" charset="0"/>
                                    </a:rPr>
                                  </m:ctrlPr>
                                </m:sSupPr>
                                <m:e>
                                  <m:r>
                                    <m:rPr>
                                      <m:sty m:val="p"/>
                                    </m:rPr>
                                    <a:rPr lang="en-US" altLang="zh-CN" sz="2400" i="0">
                                      <a:latin typeface="Cambria Math" panose="02040503050406030204" pitchFamily="18" charset="0"/>
                                    </a:rPr>
                                    <m:t>m</m:t>
                                  </m:r>
                                </m:e>
                                <m:sup>
                                  <m:r>
                                    <a:rPr lang="en-US" altLang="zh-CN" sz="2400" i="0">
                                      <a:latin typeface="Cambria Math" panose="02040503050406030204" pitchFamily="18" charset="0"/>
                                    </a:rPr>
                                    <m:t>3</m:t>
                                  </m:r>
                                </m:sup>
                              </m:sSup>
                            </m:e>
                          </m:d>
                        </m:num>
                        <m:den>
                          <m:r>
                            <a:rPr lang="en-US" altLang="zh-CN" sz="2400">
                              <a:latin typeface="Cambria Math" panose="02040503050406030204" pitchFamily="18" charset="0"/>
                            </a:rPr>
                            <m:t>8</m:t>
                          </m:r>
                          <m:r>
                            <a:rPr lang="en-US" altLang="zh-CN" sz="2400">
                              <a:latin typeface="Cambria Math" panose="02040503050406030204" pitchFamily="18" charset="0"/>
                            </a:rPr>
                            <m:t>.</m:t>
                          </m:r>
                          <m:r>
                            <a:rPr lang="en-US" altLang="zh-CN" sz="2400">
                              <a:latin typeface="Cambria Math" panose="02040503050406030204" pitchFamily="18" charset="0"/>
                            </a:rPr>
                            <m:t>31</m:t>
                          </m:r>
                          <m:r>
                            <a:rPr lang="en-US" altLang="zh-CN" sz="2400">
                              <a:latin typeface="Cambria Math" panose="02040503050406030204" pitchFamily="18" charset="0"/>
                            </a:rPr>
                            <m:t> </m:t>
                          </m:r>
                          <m:r>
                            <m:rPr>
                              <m:sty m:val="p"/>
                            </m:rPr>
                            <a:rPr lang="en-US" altLang="zh-CN" sz="2400" i="0">
                              <a:latin typeface="Cambria Math" panose="02040503050406030204" pitchFamily="18" charset="0"/>
                            </a:rPr>
                            <m:t>kPa</m:t>
                          </m:r>
                          <m:r>
                            <a:rPr lang="en-US" altLang="zh-CN" sz="2400" i="0">
                              <a:latin typeface="Cambria Math" panose="02040503050406030204" pitchFamily="18" charset="0"/>
                            </a:rPr>
                            <m:t>⋅</m:t>
                          </m:r>
                          <m:r>
                            <m:rPr>
                              <m:sty m:val="p"/>
                            </m:rPr>
                            <a:rPr lang="en-US" altLang="zh-CN" sz="2400" i="0">
                              <a:latin typeface="Cambria Math" panose="02040503050406030204" pitchFamily="18" charset="0"/>
                            </a:rPr>
                            <m:t>d</m:t>
                          </m:r>
                          <m:sSup>
                            <m:sSupPr>
                              <m:ctrlPr>
                                <a:rPr lang="en-US" altLang="zh-CN" sz="2400" i="1">
                                  <a:latin typeface="Cambria Math" panose="02040503050406030204" pitchFamily="18" charset="0"/>
                                </a:rPr>
                              </m:ctrlPr>
                            </m:sSupPr>
                            <m:e>
                              <m:r>
                                <m:rPr>
                                  <m:sty m:val="p"/>
                                </m:rPr>
                                <a:rPr lang="en-US" altLang="zh-CN" sz="2400" i="0">
                                  <a:latin typeface="Cambria Math" panose="02040503050406030204" pitchFamily="18" charset="0"/>
                                </a:rPr>
                                <m:t>m</m:t>
                              </m:r>
                            </m:e>
                            <m:sup>
                              <m:r>
                                <a:rPr lang="en-US" altLang="zh-CN" sz="2400" i="0">
                                  <a:latin typeface="Cambria Math" panose="02040503050406030204" pitchFamily="18" charset="0"/>
                                </a:rPr>
                                <m:t>3</m:t>
                              </m:r>
                            </m:sup>
                          </m:sSup>
                          <m:r>
                            <a:rPr lang="en-US" altLang="zh-CN" sz="2400" i="0">
                              <a:latin typeface="Cambria Math" panose="02040503050406030204" pitchFamily="18" charset="0"/>
                            </a:rPr>
                            <m:t>⋅</m:t>
                          </m:r>
                          <m:sSup>
                            <m:sSupPr>
                              <m:ctrlPr>
                                <a:rPr lang="en-US" altLang="zh-CN" sz="2400" i="1">
                                  <a:latin typeface="Cambria Math" panose="02040503050406030204" pitchFamily="18" charset="0"/>
                                </a:rPr>
                              </m:ctrlPr>
                            </m:sSupPr>
                            <m:e>
                              <m:r>
                                <m:rPr>
                                  <m:sty m:val="p"/>
                                </m:rPr>
                                <a:rPr lang="en-US" altLang="zh-CN" sz="2400" i="0">
                                  <a:latin typeface="Cambria Math" panose="02040503050406030204" pitchFamily="18" charset="0"/>
                                </a:rPr>
                                <m:t>K</m:t>
                              </m:r>
                            </m:e>
                            <m:sup>
                              <m:r>
                                <a:rPr lang="en-US" altLang="zh-CN" sz="2400" i="0">
                                  <a:latin typeface="Cambria Math" panose="02040503050406030204" pitchFamily="18" charset="0"/>
                                </a:rPr>
                                <m:t>−</m:t>
                              </m:r>
                              <m:r>
                                <a:rPr lang="en-US" altLang="zh-CN" sz="2400" i="0">
                                  <a:latin typeface="Cambria Math" panose="02040503050406030204" pitchFamily="18" charset="0"/>
                                </a:rPr>
                                <m:t>1</m:t>
                              </m:r>
                            </m:sup>
                          </m:sSup>
                          <m:r>
                            <a:rPr lang="en-US" altLang="zh-CN" sz="2400">
                              <a:latin typeface="Cambria Math" panose="02040503050406030204" pitchFamily="18" charset="0"/>
                            </a:rPr>
                            <m:t>×</m:t>
                          </m:r>
                          <m:r>
                            <a:rPr lang="en-US" altLang="zh-CN" sz="2400">
                              <a:latin typeface="Cambria Math" panose="02040503050406030204" pitchFamily="18" charset="0"/>
                            </a:rPr>
                            <m:t>323</m:t>
                          </m:r>
                          <m:r>
                            <a:rPr lang="en-US" altLang="zh-CN" sz="2400" b="0" i="0" smtClean="0">
                              <a:latin typeface="Cambria Math" panose="02040503050406030204" pitchFamily="18" charset="0"/>
                            </a:rPr>
                            <m:t> </m:t>
                          </m:r>
                          <m:r>
                            <m:rPr>
                              <m:sty m:val="p"/>
                            </m:rPr>
                            <a:rPr lang="en-US" altLang="zh-CN" sz="2400" i="0">
                              <a:latin typeface="Cambria Math" panose="02040503050406030204" pitchFamily="18" charset="0"/>
                            </a:rPr>
                            <m:t>K</m:t>
                          </m:r>
                        </m:den>
                      </m:f>
                      <m:r>
                        <a:rPr lang="en-US" altLang="zh-CN" sz="2400">
                          <a:latin typeface="Cambria Math" panose="02040503050406030204" pitchFamily="18" charset="0"/>
                        </a:rPr>
                        <m:t>×</m:t>
                      </m:r>
                      <m:r>
                        <a:rPr lang="en-US" altLang="zh-CN" sz="2400">
                          <a:latin typeface="Cambria Math" panose="02040503050406030204" pitchFamily="18" charset="0"/>
                        </a:rPr>
                        <m:t>18</m:t>
                      </m:r>
                      <m:r>
                        <a:rPr lang="en-US" altLang="zh-CN" sz="2400">
                          <a:latin typeface="Cambria Math" panose="02040503050406030204" pitchFamily="18" charset="0"/>
                        </a:rPr>
                        <m:t> </m:t>
                      </m:r>
                      <m:r>
                        <m:rPr>
                          <m:sty m:val="p"/>
                        </m:rPr>
                        <a:rPr lang="en-US" altLang="zh-CN" sz="2400" i="0">
                          <a:latin typeface="Cambria Math" panose="02040503050406030204" pitchFamily="18" charset="0"/>
                        </a:rPr>
                        <m:t>g</m:t>
                      </m:r>
                      <m:r>
                        <a:rPr lang="en-US" altLang="zh-CN" sz="2400" i="0">
                          <a:latin typeface="Cambria Math" panose="02040503050406030204" pitchFamily="18" charset="0"/>
                        </a:rPr>
                        <m:t>⋅</m:t>
                      </m:r>
                      <m:r>
                        <m:rPr>
                          <m:sty m:val="p"/>
                        </m:rPr>
                        <a:rPr lang="en-US" altLang="zh-CN" sz="2400" i="0">
                          <a:latin typeface="Cambria Math" panose="02040503050406030204" pitchFamily="18" charset="0"/>
                        </a:rPr>
                        <m:t>mo</m:t>
                      </m:r>
                      <m:sSup>
                        <m:sSupPr>
                          <m:ctrlPr>
                            <a:rPr lang="en-US" altLang="zh-CN" sz="2400" i="1">
                              <a:latin typeface="Cambria Math" panose="02040503050406030204" pitchFamily="18" charset="0"/>
                            </a:rPr>
                          </m:ctrlPr>
                        </m:sSupPr>
                        <m:e>
                          <m:r>
                            <m:rPr>
                              <m:sty m:val="p"/>
                            </m:rPr>
                            <a:rPr lang="en-US" altLang="zh-CN" sz="2400" i="0">
                              <a:latin typeface="Cambria Math" panose="02040503050406030204" pitchFamily="18" charset="0"/>
                            </a:rPr>
                            <m:t>l</m:t>
                          </m:r>
                        </m:e>
                        <m:sup>
                          <m:r>
                            <a:rPr lang="en-US" altLang="zh-CN" sz="2400" i="0">
                              <a:latin typeface="Cambria Math" panose="02040503050406030204" pitchFamily="18" charset="0"/>
                            </a:rPr>
                            <m:t>−</m:t>
                          </m:r>
                          <m:r>
                            <a:rPr lang="en-US" altLang="zh-CN" sz="2400" i="0">
                              <a:latin typeface="Cambria Math" panose="02040503050406030204" pitchFamily="18" charset="0"/>
                            </a:rPr>
                            <m:t>1</m:t>
                          </m:r>
                        </m:sup>
                      </m:sSup>
                    </m:oMath>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040</m:t>
                      </m:r>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g</m:t>
                      </m:r>
                    </m:oMath>
                  </m:oMathPara>
                </a14:m>
                <a:endParaRPr lang="en-US" altLang="zh-CN" dirty="0" smtClean="0"/>
              </a:p>
              <a:p>
                <a:r>
                  <a:rPr lang="zh-CN" altLang="en-US" sz="2400" dirty="0" smtClean="0"/>
                  <a:t>需要的水的质量小于实际存在水的质量，该空间可有饱和水蒸气，剩余液态水的质量是</a:t>
                </a:r>
                <a:endParaRPr lang="en-US" altLang="zh-CN" sz="2400" dirty="0" smtClean="0"/>
              </a:p>
              <a:p>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m:rPr>
                              <m:sty m:val="p"/>
                            </m:rPr>
                            <a:rPr lang="en-US" altLang="zh-CN" sz="2400" b="0" i="0" smtClean="0">
                              <a:latin typeface="Cambria Math" panose="02040503050406030204" pitchFamily="18" charset="0"/>
                            </a:rPr>
                            <m:t>liquid</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m:rPr>
                              <m:sty m:val="p"/>
                            </m:rPr>
                            <a:rPr lang="en-US" altLang="zh-CN" sz="2400" b="0" i="0" smtClean="0">
                              <a:latin typeface="Cambria Math" panose="02040503050406030204" pitchFamily="18" charset="0"/>
                            </a:rPr>
                            <m:t>total</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m:rPr>
                              <m:sty m:val="p"/>
                            </m:rPr>
                            <a:rPr lang="en-US" altLang="zh-CN" sz="2400" b="0" i="0" smtClean="0">
                              <a:latin typeface="Cambria Math" panose="02040503050406030204" pitchFamily="18" charset="0"/>
                            </a:rPr>
                            <m:t>gas</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105</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040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065</m:t>
                      </m:r>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g</m:t>
                      </m:r>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794211" y="1916832"/>
                <a:ext cx="8591602" cy="3896516"/>
              </a:xfrm>
              <a:prstGeom prst="rect">
                <a:avLst/>
              </a:prstGeom>
              <a:blipFill rotWithShape="1">
                <a:blip r:embed="rId2"/>
                <a:stretch>
                  <a:fillRect l="-5" t="-793" r="6" b="14"/>
                </a:stretch>
              </a:blipFill>
            </p:spPr>
            <p:txBody>
              <a:bodyPr/>
              <a:lstStyle/>
              <a:p>
                <a:r>
                  <a:rPr lang="zh-CN" altLang="en-US">
                    <a:noFill/>
                  </a:rPr>
                  <a:t> </a:t>
                </a:r>
              </a:p>
            </p:txBody>
          </p:sp>
        </mc:Fallback>
      </mc:AlternateContent>
      <p:sp>
        <p:nvSpPr>
          <p:cNvPr id="7" name="文本框 6"/>
          <p:cNvSpPr txBox="1"/>
          <p:nvPr/>
        </p:nvSpPr>
        <p:spPr>
          <a:xfrm>
            <a:off x="827953" y="6165304"/>
            <a:ext cx="4801314" cy="461665"/>
          </a:xfrm>
          <a:prstGeom prst="rect">
            <a:avLst/>
          </a:prstGeom>
          <a:noFill/>
        </p:spPr>
        <p:txBody>
          <a:bodyPr wrap="none" rtlCol="0">
            <a:spAutoFit/>
          </a:bodyPr>
          <a:lstStyle/>
          <a:p>
            <a:r>
              <a:rPr lang="zh-CN" altLang="en-US" sz="2400" dirty="0" smtClean="0">
                <a:solidFill>
                  <a:srgbClr val="0000FF"/>
                </a:solidFill>
              </a:rPr>
              <a:t>问题：为什么不考虑液态水的体积</a:t>
            </a:r>
            <a:endParaRPr lang="zh-CN" altLang="en-US" sz="24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物质的状态、物相、相变</a:t>
            </a:r>
            <a:endParaRPr lang="zh-CN" altLang="en-US" dirty="0"/>
          </a:p>
        </p:txBody>
      </p:sp>
      <p:sp>
        <p:nvSpPr>
          <p:cNvPr id="3" name="文本框 2"/>
          <p:cNvSpPr txBox="1"/>
          <p:nvPr/>
        </p:nvSpPr>
        <p:spPr>
          <a:xfrm>
            <a:off x="799172" y="1701309"/>
            <a:ext cx="7545655" cy="830997"/>
          </a:xfrm>
          <a:prstGeom prst="rect">
            <a:avLst/>
          </a:prstGeom>
          <a:solidFill>
            <a:schemeClr val="bg1">
              <a:lumMod val="95000"/>
            </a:schemeClr>
          </a:solidFill>
        </p:spPr>
        <p:txBody>
          <a:bodyPr wrap="square" rtlCol="0">
            <a:spAutoFit/>
          </a:bodyPr>
          <a:lstStyle/>
          <a:p>
            <a:r>
              <a:rPr lang="zh-CN" altLang="en-US" sz="2400" dirty="0" smtClean="0">
                <a:solidFill>
                  <a:srgbClr val="0000FF"/>
                </a:solidFill>
                <a:latin typeface="黑体" panose="02010609060101010101" pitchFamily="49" charset="-122"/>
                <a:ea typeface="黑体" panose="02010609060101010101" pitchFamily="49" charset="-122"/>
              </a:rPr>
              <a:t>气态、液态、固体</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等离子体、玻色</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爱因斯坦冷凝体，费米冷凝体</a:t>
            </a:r>
            <a:endParaRPr lang="zh-CN" altLang="en-US" sz="2400" dirty="0">
              <a:latin typeface="黑体" panose="02010609060101010101" pitchFamily="49" charset="-122"/>
              <a:ea typeface="黑体" panose="02010609060101010101" pitchFamily="49" charset="-122"/>
            </a:endParaRPr>
          </a:p>
        </p:txBody>
      </p:sp>
      <p:pic>
        <p:nvPicPr>
          <p:cNvPr id="11" name="Picture 2" descr="Computer graphic showing the normal phases of matter; solid, liquid, and gas."/>
          <p:cNvPicPr>
            <a:picLocks noChangeAspect="1" noChangeArrowheads="1"/>
          </p:cNvPicPr>
          <p:nvPr/>
        </p:nvPicPr>
        <p:blipFill rotWithShape="1">
          <a:blip r:embed="rId1">
            <a:extLst>
              <a:ext uri="{28A0092B-C50C-407E-A947-70E740481C1C}">
                <a14:useLocalDpi xmlns:a14="http://schemas.microsoft.com/office/drawing/2010/main" val="0"/>
              </a:ext>
            </a:extLst>
          </a:blip>
          <a:srcRect t="23461" b="7219"/>
          <a:stretch>
            <a:fillRect/>
          </a:stretch>
        </p:blipFill>
        <p:spPr bwMode="auto">
          <a:xfrm>
            <a:off x="1143000" y="2780928"/>
            <a:ext cx="6858000" cy="358355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79588" y="909593"/>
            <a:ext cx="4354077" cy="646331"/>
          </a:xfrm>
          <a:prstGeom prst="rect">
            <a:avLst/>
          </a:prstGeom>
        </p:spPr>
        <p:txBody>
          <a:bodyPr wrap="none">
            <a:spAutoFit/>
          </a:bodyPr>
          <a:lstStyle/>
          <a:p>
            <a:r>
              <a:rPr lang="zh-CN" altLang="en-US" sz="3600" b="1" noProof="1" smtClean="0">
                <a:solidFill>
                  <a:srgbClr val="D36871"/>
                </a:solidFill>
                <a:ea typeface="黑体" panose="02010609060101010101" pitchFamily="49" charset="-122"/>
                <a:cs typeface="Times New Roman" panose="02020603050405020304" pitchFamily="18" charset="0"/>
              </a:rPr>
              <a:t>物质存在的几种状态</a:t>
            </a:r>
            <a:endParaRPr lang="en-US" altLang="zh-CN" sz="3600" b="1" noProof="1">
              <a:solidFill>
                <a:srgbClr val="D36871"/>
              </a:solidFill>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55576" y="380495"/>
            <a:ext cx="4248472" cy="954107"/>
          </a:xfrm>
          <a:prstGeom prst="rect">
            <a:avLst/>
          </a:prstGeom>
          <a:noFill/>
        </p:spPr>
        <p:txBody>
          <a:bodyPr wrap="square" rtlCol="0">
            <a:spAutoFit/>
          </a:bodyPr>
          <a:lstStyle/>
          <a:p>
            <a:r>
              <a:rPr lang="zh-CN" altLang="en-US" sz="2800" b="1" dirty="0" smtClean="0">
                <a:solidFill>
                  <a:srgbClr val="0000FF"/>
                </a:solidFill>
                <a:latin typeface="黑体" panose="02010609060101010101" pitchFamily="49" charset="-122"/>
                <a:ea typeface="黑体" panose="02010609060101010101" pitchFamily="49" charset="-122"/>
              </a:rPr>
              <a:t>沸腾</a:t>
            </a:r>
            <a:r>
              <a:rPr lang="en-US" altLang="zh-CN" sz="2800" b="1" dirty="0" smtClean="0">
                <a:solidFill>
                  <a:srgbClr val="0000FF"/>
                </a:solidFill>
                <a:latin typeface="黑体" panose="02010609060101010101" pitchFamily="49" charset="-122"/>
                <a:ea typeface="黑体" panose="02010609060101010101" pitchFamily="49" charset="-122"/>
              </a:rPr>
              <a:t>:</a:t>
            </a:r>
            <a:r>
              <a:rPr lang="en-US" altLang="zh-CN" sz="2800" dirty="0" smtClean="0">
                <a:solidFill>
                  <a:srgbClr val="0000FF"/>
                </a:solidFill>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表面和内部过程</a:t>
            </a:r>
            <a:endParaRPr lang="en-US" altLang="zh-CN" sz="2800" dirty="0" smtClean="0">
              <a:latin typeface="黑体" panose="02010609060101010101" pitchFamily="49" charset="-122"/>
              <a:ea typeface="黑体" panose="02010609060101010101" pitchFamily="49" charset="-122"/>
            </a:endParaRPr>
          </a:p>
          <a:p>
            <a:r>
              <a:rPr lang="zh-CN" altLang="en-US" sz="2800" b="1" dirty="0">
                <a:solidFill>
                  <a:srgbClr val="0000FF"/>
                </a:solidFill>
                <a:latin typeface="黑体" panose="02010609060101010101" pitchFamily="49" charset="-122"/>
                <a:ea typeface="黑体" panose="02010609060101010101" pitchFamily="49" charset="-122"/>
              </a:rPr>
              <a:t>蒸发</a:t>
            </a:r>
            <a:r>
              <a:rPr lang="en-US" altLang="zh-CN" sz="2800" b="1" dirty="0">
                <a:solidFill>
                  <a:srgbClr val="0000FF"/>
                </a:solidFill>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表面过程</a:t>
            </a:r>
            <a:endParaRPr lang="en-US" altLang="zh-CN" sz="2800" dirty="0" smtClean="0">
              <a:latin typeface="黑体" panose="02010609060101010101" pitchFamily="49" charset="-122"/>
              <a:ea typeface="黑体" panose="02010609060101010101" pitchFamily="49" charset="-122"/>
            </a:endParaRPr>
          </a:p>
        </p:txBody>
      </p:sp>
      <p:pic>
        <p:nvPicPr>
          <p:cNvPr id="29698" name="Picture 2" descr="a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1800" y="1628800"/>
            <a:ext cx="3456384" cy="272549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27584" y="4656564"/>
            <a:ext cx="7344816" cy="1815882"/>
          </a:xfrm>
          <a:prstGeom prst="rect">
            <a:avLst/>
          </a:prstGeom>
          <a:noFill/>
        </p:spPr>
        <p:txBody>
          <a:bodyPr wrap="square" rtlCol="0">
            <a:spAutoFit/>
          </a:bodyPr>
          <a:lstStyle/>
          <a:p>
            <a:r>
              <a:rPr lang="zh-CN" altLang="en-US" sz="2800" b="1" dirty="0" smtClean="0">
                <a:solidFill>
                  <a:srgbClr val="0000FF"/>
                </a:solidFill>
                <a:ea typeface="黑体" panose="02010609060101010101" pitchFamily="49" charset="-122"/>
                <a:cs typeface="Times New Roman" panose="02020603050405020304" pitchFamily="18" charset="0"/>
              </a:rPr>
              <a:t>沸腾的条件</a:t>
            </a:r>
            <a:r>
              <a:rPr lang="en-US" altLang="zh-CN" sz="2800" b="1" dirty="0" smtClean="0">
                <a:solidFill>
                  <a:srgbClr val="0000FF"/>
                </a:solidFill>
                <a:ea typeface="黑体" panose="02010609060101010101" pitchFamily="49" charset="-122"/>
                <a:cs typeface="Times New Roman" panose="02020603050405020304" pitchFamily="18" charset="0"/>
              </a:rPr>
              <a:t>:</a:t>
            </a:r>
            <a:r>
              <a:rPr lang="zh-CN" altLang="en-US" sz="2800" dirty="0">
                <a:ea typeface="黑体" panose="02010609060101010101" pitchFamily="49" charset="-122"/>
                <a:cs typeface="Times New Roman" panose="02020603050405020304" pitchFamily="18" charset="0"/>
              </a:rPr>
              <a:t>蒸气压与</a:t>
            </a:r>
            <a:r>
              <a:rPr lang="zh-CN" altLang="en-US" sz="2800" dirty="0">
                <a:solidFill>
                  <a:srgbClr val="FF0000"/>
                </a:solidFill>
                <a:ea typeface="黑体" panose="02010609060101010101" pitchFamily="49" charset="-122"/>
                <a:cs typeface="Times New Roman" panose="02020603050405020304" pitchFamily="18" charset="0"/>
              </a:rPr>
              <a:t>外界气压</a:t>
            </a:r>
            <a:r>
              <a:rPr lang="zh-CN" altLang="en-US" sz="2800" dirty="0" smtClean="0">
                <a:ea typeface="黑体" panose="02010609060101010101" pitchFamily="49" charset="-122"/>
                <a:cs typeface="Times New Roman" panose="02020603050405020304" pitchFamily="18" charset="0"/>
              </a:rPr>
              <a:t>相等</a:t>
            </a:r>
            <a:endParaRPr lang="en-US" altLang="zh-CN" sz="2800" dirty="0" smtClean="0">
              <a:ea typeface="黑体" panose="02010609060101010101" pitchFamily="49" charset="-122"/>
              <a:cs typeface="Times New Roman" panose="02020603050405020304" pitchFamily="18" charset="0"/>
            </a:endParaRPr>
          </a:p>
          <a:p>
            <a:r>
              <a:rPr lang="zh-CN" altLang="en-US" sz="2800" b="1" dirty="0">
                <a:solidFill>
                  <a:srgbClr val="0000FF"/>
                </a:solidFill>
                <a:ea typeface="黑体" panose="02010609060101010101" pitchFamily="49" charset="-122"/>
                <a:cs typeface="Times New Roman" panose="02020603050405020304" pitchFamily="18" charset="0"/>
              </a:rPr>
              <a:t>沸点：</a:t>
            </a:r>
            <a:r>
              <a:rPr lang="zh-CN" altLang="en-US" sz="2800" dirty="0">
                <a:ea typeface="黑体" panose="02010609060101010101" pitchFamily="49" charset="-122"/>
                <a:cs typeface="Times New Roman" panose="02020603050405020304" pitchFamily="18" charset="0"/>
              </a:rPr>
              <a:t>沸腾</a:t>
            </a:r>
            <a:r>
              <a:rPr lang="zh-CN" altLang="en-US" sz="2800" dirty="0" smtClean="0">
                <a:ea typeface="黑体" panose="02010609060101010101" pitchFamily="49" charset="-122"/>
                <a:cs typeface="Times New Roman" panose="02020603050405020304" pitchFamily="18" charset="0"/>
              </a:rPr>
              <a:t>对应</a:t>
            </a:r>
            <a:r>
              <a:rPr lang="zh-CN" altLang="en-US" sz="2800" dirty="0">
                <a:ea typeface="黑体" panose="02010609060101010101" pitchFamily="49" charset="-122"/>
                <a:cs typeface="Times New Roman" panose="02020603050405020304" pitchFamily="18" charset="0"/>
              </a:rPr>
              <a:t>的</a:t>
            </a:r>
            <a:r>
              <a:rPr lang="zh-CN" altLang="en-US" sz="2800" dirty="0" smtClean="0">
                <a:ea typeface="黑体" panose="02010609060101010101" pitchFamily="49" charset="-122"/>
                <a:cs typeface="Times New Roman" panose="02020603050405020304" pitchFamily="18" charset="0"/>
              </a:rPr>
              <a:t>温度</a:t>
            </a:r>
            <a:endParaRPr lang="en-US" altLang="zh-CN" sz="2800" dirty="0" smtClean="0">
              <a:ea typeface="黑体" panose="02010609060101010101" pitchFamily="49" charset="-122"/>
              <a:cs typeface="Times New Roman" panose="02020603050405020304" pitchFamily="18" charset="0"/>
            </a:endParaRPr>
          </a:p>
          <a:p>
            <a:r>
              <a:rPr lang="zh-CN" altLang="en-US" sz="2800" b="1" dirty="0">
                <a:solidFill>
                  <a:srgbClr val="FF0000"/>
                </a:solidFill>
                <a:ea typeface="黑体" panose="02010609060101010101" pitchFamily="49" charset="-122"/>
                <a:cs typeface="Times New Roman" panose="02020603050405020304" pitchFamily="18" charset="0"/>
              </a:rPr>
              <a:t>正常</a:t>
            </a:r>
            <a:r>
              <a:rPr lang="zh-CN" altLang="en-US" sz="2800" b="1" dirty="0">
                <a:solidFill>
                  <a:srgbClr val="0000FF"/>
                </a:solidFill>
                <a:ea typeface="黑体" panose="02010609060101010101" pitchFamily="49" charset="-122"/>
                <a:cs typeface="Times New Roman" panose="02020603050405020304" pitchFamily="18" charset="0"/>
              </a:rPr>
              <a:t>沸点：</a:t>
            </a:r>
            <a:r>
              <a:rPr lang="zh-CN" altLang="en-US" sz="2800" dirty="0">
                <a:ea typeface="黑体" panose="02010609060101010101" pitchFamily="49" charset="-122"/>
                <a:cs typeface="Times New Roman" panose="02020603050405020304" pitchFamily="18" charset="0"/>
              </a:rPr>
              <a:t>外界压力等于</a:t>
            </a:r>
            <a:r>
              <a:rPr lang="en-US" altLang="zh-CN" sz="2800" dirty="0">
                <a:solidFill>
                  <a:srgbClr val="FF0000"/>
                </a:solidFill>
                <a:ea typeface="黑体" panose="02010609060101010101" pitchFamily="49" charset="-122"/>
                <a:cs typeface="Times New Roman" panose="02020603050405020304" pitchFamily="18" charset="0"/>
              </a:rPr>
              <a:t>101KPa</a:t>
            </a:r>
            <a:r>
              <a:rPr lang="zh-CN" altLang="en-US" sz="2800" dirty="0">
                <a:ea typeface="黑体" panose="02010609060101010101" pitchFamily="49" charset="-122"/>
                <a:cs typeface="Times New Roman" panose="02020603050405020304" pitchFamily="18" charset="0"/>
              </a:rPr>
              <a:t>时的沸点</a:t>
            </a:r>
            <a:endParaRPr lang="zh-CN" altLang="en-US" sz="2800" dirty="0">
              <a:ea typeface="黑体" panose="02010609060101010101" pitchFamily="49" charset="-122"/>
              <a:cs typeface="Times New Roman" panose="02020603050405020304" pitchFamily="18" charset="0"/>
            </a:endParaRPr>
          </a:p>
          <a:p>
            <a:endParaRPr lang="en-US" altLang="zh-CN" sz="2800" dirty="0">
              <a:ea typeface="黑体" panose="02010609060101010101" pitchFamily="49" charset="-122"/>
              <a:cs typeface="Times New Roman" panose="02020603050405020304" pitchFamily="18" charset="0"/>
            </a:endParaRPr>
          </a:p>
        </p:txBody>
      </p:sp>
      <p:sp>
        <p:nvSpPr>
          <p:cNvPr id="11" name="文本框 10"/>
          <p:cNvSpPr txBox="1"/>
          <p:nvPr/>
        </p:nvSpPr>
        <p:spPr>
          <a:xfrm>
            <a:off x="755576" y="3212976"/>
            <a:ext cx="7488832" cy="523220"/>
          </a:xfrm>
          <a:prstGeom prst="rect">
            <a:avLst/>
          </a:prstGeom>
          <a:solidFill>
            <a:schemeClr val="bg1">
              <a:lumMod val="95000"/>
            </a:schemeClr>
          </a:solidFill>
        </p:spPr>
        <p:txBody>
          <a:bodyPr wrap="square" rtlCol="0">
            <a:spAutoFit/>
          </a:bodyPr>
          <a:lstStyle/>
          <a:p>
            <a:pPr algn="ctr"/>
            <a:r>
              <a:rPr lang="zh-CN" altLang="en-US" sz="2800" dirty="0" smtClean="0">
                <a:solidFill>
                  <a:srgbClr val="C00000"/>
                </a:solidFill>
                <a:latin typeface="楷体" panose="02010609060101010101" pitchFamily="49" charset="-122"/>
                <a:ea typeface="楷体" panose="02010609060101010101" pitchFamily="49" charset="-122"/>
              </a:rPr>
              <a:t>外界气压不一定是标准大气压</a:t>
            </a:r>
            <a:endParaRPr lang="zh-CN" altLang="en-US" sz="2800" dirty="0">
              <a:solidFill>
                <a:srgbClr val="C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9592" y="1023217"/>
            <a:ext cx="7416824" cy="1384995"/>
          </a:xfrm>
          <a:prstGeom prst="rect">
            <a:avLst/>
          </a:prstGeom>
          <a:solidFill>
            <a:schemeClr val="accent3">
              <a:lumMod val="20000"/>
              <a:lumOff val="80000"/>
            </a:schemeClr>
          </a:solidFill>
        </p:spPr>
        <p:txBody>
          <a:bodyPr wrap="square" rtlCol="0">
            <a:spAutoFit/>
          </a:bodyPr>
          <a:lstStyle/>
          <a:p>
            <a:pPr>
              <a:tabLst>
                <a:tab pos="628650" algn="l"/>
              </a:tabLst>
            </a:pPr>
            <a:r>
              <a:rPr lang="zh-CN" altLang="en-US" sz="2800" b="1" dirty="0" smtClean="0">
                <a:solidFill>
                  <a:srgbClr val="0000FF"/>
                </a:solidFill>
              </a:rPr>
              <a:t>已知异丙醇在</a:t>
            </a:r>
            <a:r>
              <a:rPr lang="en-US" altLang="zh-CN" sz="2800" b="1" dirty="0" smtClean="0">
                <a:solidFill>
                  <a:srgbClr val="0000FF"/>
                </a:solidFill>
              </a:rPr>
              <a:t>2.4 </a:t>
            </a:r>
            <a:r>
              <a:rPr lang="en-US" altLang="zh-CN" sz="2800" b="1" baseline="30000" dirty="0" err="1" smtClean="0">
                <a:solidFill>
                  <a:srgbClr val="0000FF"/>
                </a:solidFill>
              </a:rPr>
              <a:t>o</a:t>
            </a:r>
            <a:r>
              <a:rPr lang="en-US" altLang="zh-CN" sz="2800" b="1" dirty="0" err="1" smtClean="0">
                <a:solidFill>
                  <a:srgbClr val="0000FF"/>
                </a:solidFill>
              </a:rPr>
              <a:t>C</a:t>
            </a:r>
            <a:r>
              <a:rPr lang="zh-CN" altLang="en-US" sz="2800" b="1" dirty="0" smtClean="0">
                <a:solidFill>
                  <a:srgbClr val="0000FF"/>
                </a:solidFill>
              </a:rPr>
              <a:t>时的蒸气压时</a:t>
            </a:r>
            <a:r>
              <a:rPr lang="en-US" altLang="zh-CN" sz="2800" b="1" dirty="0" smtClean="0">
                <a:solidFill>
                  <a:srgbClr val="0000FF"/>
                </a:solidFill>
              </a:rPr>
              <a:t>1.33 </a:t>
            </a:r>
            <a:r>
              <a:rPr lang="en-US" altLang="zh-CN" sz="2800" b="1" dirty="0" err="1" smtClean="0">
                <a:solidFill>
                  <a:srgbClr val="0000FF"/>
                </a:solidFill>
              </a:rPr>
              <a:t>kPa</a:t>
            </a:r>
            <a:r>
              <a:rPr lang="zh-CN" altLang="en-US" sz="2800" b="1" dirty="0" smtClean="0">
                <a:solidFill>
                  <a:srgbClr val="0000FF"/>
                </a:solidFill>
              </a:rPr>
              <a:t>，在</a:t>
            </a:r>
            <a:r>
              <a:rPr lang="en-US" altLang="zh-CN" sz="2800" b="1" dirty="0" smtClean="0">
                <a:solidFill>
                  <a:srgbClr val="0000FF"/>
                </a:solidFill>
              </a:rPr>
              <a:t>39.5 </a:t>
            </a:r>
            <a:r>
              <a:rPr lang="en-US" altLang="zh-CN" sz="2800" b="1" baseline="30000" dirty="0" err="1" smtClean="0">
                <a:solidFill>
                  <a:srgbClr val="0000FF"/>
                </a:solidFill>
              </a:rPr>
              <a:t>o</a:t>
            </a:r>
            <a:r>
              <a:rPr lang="en-US" altLang="zh-CN" sz="2800" b="1" dirty="0" err="1" smtClean="0">
                <a:solidFill>
                  <a:srgbClr val="0000FF"/>
                </a:solidFill>
              </a:rPr>
              <a:t>C</a:t>
            </a:r>
            <a:r>
              <a:rPr lang="zh-CN" altLang="en-US" sz="2800" b="1" dirty="0" smtClean="0">
                <a:solidFill>
                  <a:srgbClr val="0000FF"/>
                </a:solidFill>
              </a:rPr>
              <a:t>时的蒸气压时</a:t>
            </a:r>
            <a:r>
              <a:rPr lang="en-US" altLang="zh-CN" sz="2800" b="1" dirty="0" smtClean="0">
                <a:solidFill>
                  <a:srgbClr val="0000FF"/>
                </a:solidFill>
              </a:rPr>
              <a:t>13.3 </a:t>
            </a:r>
            <a:r>
              <a:rPr lang="en-US" altLang="zh-CN" sz="2800" b="1" dirty="0" err="1" smtClean="0">
                <a:solidFill>
                  <a:srgbClr val="0000FF"/>
                </a:solidFill>
              </a:rPr>
              <a:t>kPa</a:t>
            </a:r>
            <a:r>
              <a:rPr lang="zh-CN" altLang="en-US" sz="2800" b="1" dirty="0" smtClean="0">
                <a:solidFill>
                  <a:srgbClr val="0000FF"/>
                </a:solidFill>
              </a:rPr>
              <a:t>。试求异丙醇的摩尔蒸发热和正常沸点。</a:t>
            </a:r>
            <a:endParaRPr lang="zh-CN" altLang="en-US" sz="2800" b="1" dirty="0">
              <a:solidFill>
                <a:srgbClr val="0000FF"/>
              </a:solidFill>
            </a:endParaRPr>
          </a:p>
        </p:txBody>
      </p:sp>
      <mc:AlternateContent xmlns:mc="http://schemas.openxmlformats.org/markup-compatibility/2006">
        <mc:Choice xmlns:a14="http://schemas.microsoft.com/office/drawing/2010/main" Requires="a14">
          <p:sp>
            <p:nvSpPr>
              <p:cNvPr id="5" name="矩形 4"/>
              <p:cNvSpPr/>
              <p:nvPr/>
            </p:nvSpPr>
            <p:spPr>
              <a:xfrm>
                <a:off x="2051720" y="2795704"/>
                <a:ext cx="4678780" cy="11988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mtClean="0">
                          <a:solidFill>
                            <a:schemeClr val="tx1"/>
                          </a:solidFill>
                          <a:latin typeface="Cambria Math" panose="02040503050406030204" pitchFamily="18" charset="0"/>
                        </a:rPr>
                        <m:t>lg</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2</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1</m:t>
                              </m:r>
                            </m:sub>
                          </m:sSub>
                        </m:den>
                      </m:f>
                      <m:r>
                        <a:rPr lang="en-US" altLang="zh-CN" i="1">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m:rPr>
                              <m:sty m:val="p"/>
                            </m:rPr>
                            <a:rPr lang="en-US" altLang="zh-CN" smtClean="0">
                              <a:solidFill>
                                <a:srgbClr val="C00000"/>
                              </a:solidFill>
                              <a:latin typeface="Cambria Math" panose="02040503050406030204" pitchFamily="18" charset="0"/>
                            </a:rPr>
                            <m:t>Δ</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𝐻</m:t>
                              </m:r>
                            </m:e>
                            <m:sub>
                              <m:r>
                                <m:rPr>
                                  <m:sty m:val="p"/>
                                </m:rPr>
                                <a:rPr lang="en-US" altLang="zh-CN">
                                  <a:solidFill>
                                    <a:srgbClr val="C00000"/>
                                  </a:solidFill>
                                  <a:latin typeface="Cambria Math" panose="02040503050406030204" pitchFamily="18" charset="0"/>
                                </a:rPr>
                                <m:t>vap</m:t>
                              </m:r>
                            </m:sub>
                          </m:sSub>
                        </m:num>
                        <m:den>
                          <m:r>
                            <a:rPr lang="en-US" altLang="zh-CN" i="1">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303</m:t>
                          </m:r>
                          <m:r>
                            <a:rPr lang="en-US" altLang="zh-CN" i="1">
                              <a:solidFill>
                                <a:schemeClr val="tx1"/>
                              </a:solidFill>
                              <a:latin typeface="Cambria Math" panose="02040503050406030204" pitchFamily="18" charset="0"/>
                            </a:rPr>
                            <m:t>𝑅</m:t>
                          </m:r>
                        </m:den>
                      </m:f>
                      <m:d>
                        <m:dPr>
                          <m:ctrlPr>
                            <a:rPr lang="en-US" altLang="zh-CN" i="1">
                              <a:solidFill>
                                <a:schemeClr val="tx1"/>
                              </a:solidFill>
                              <a:latin typeface="Cambria Math" panose="02040503050406030204" pitchFamily="18" charset="0"/>
                            </a:rPr>
                          </m:ctrlPr>
                        </m:dPr>
                        <m:e>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1</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1</m:t>
                                  </m:r>
                                </m:sub>
                              </m:sSub>
                            </m:den>
                          </m:f>
                        </m:e>
                      </m:d>
                    </m:oMath>
                  </m:oMathPara>
                </a14:m>
                <a:endParaRPr lang="zh-CN" altLang="en-US" dirty="0">
                  <a:solidFill>
                    <a:schemeClr val="tx1"/>
                  </a:solidFill>
                </a:endParaRPr>
              </a:p>
            </p:txBody>
          </p:sp>
        </mc:Choice>
        <mc:Fallback>
          <p:sp>
            <p:nvSpPr>
              <p:cNvPr id="5" name="矩形 4"/>
              <p:cNvSpPr>
                <a:spLocks noRot="1" noChangeAspect="1" noMove="1" noResize="1" noEditPoints="1" noAdjustHandles="1" noChangeArrowheads="1" noChangeShapeType="1" noTextEdit="1"/>
              </p:cNvSpPr>
              <p:nvPr/>
            </p:nvSpPr>
            <p:spPr>
              <a:xfrm>
                <a:off x="2051720" y="2795704"/>
                <a:ext cx="4678780" cy="1198854"/>
              </a:xfrm>
              <a:prstGeom prst="rect">
                <a:avLst/>
              </a:prstGeom>
              <a:blipFill rotWithShape="1">
                <a:blip r:embed="rId1"/>
                <a:stretch>
                  <a:fillRect l="-1" t="-36" r="-228"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123728" y="4365104"/>
                <a:ext cx="4678780" cy="11988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mtClean="0">
                          <a:solidFill>
                            <a:schemeClr val="tx1"/>
                          </a:solidFill>
                          <a:latin typeface="Cambria Math" panose="02040503050406030204" pitchFamily="18" charset="0"/>
                        </a:rPr>
                        <m:t>lg</m:t>
                      </m:r>
                      <m:f>
                        <m:fPr>
                          <m:ctrlPr>
                            <a:rPr lang="en-US" altLang="zh-CN" i="1">
                              <a:solidFill>
                                <a:schemeClr val="tx1"/>
                              </a:solidFill>
                              <a:latin typeface="Cambria Math" panose="02040503050406030204" pitchFamily="18" charset="0"/>
                            </a:rPr>
                          </m:ctrlPr>
                        </m:fPr>
                        <m:num>
                          <m:sSub>
                            <m:sSubPr>
                              <m:ctrlPr>
                                <a:rPr lang="en-US" altLang="zh-CN" i="1" smtClean="0">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𝑝</m:t>
                              </m:r>
                            </m:e>
                            <m:sub>
                              <m:r>
                                <a:rPr lang="en-US" altLang="zh-CN" i="1">
                                  <a:solidFill>
                                    <a:srgbClr val="0000FF"/>
                                  </a:solidFill>
                                  <a:latin typeface="Cambria Math" panose="02040503050406030204" pitchFamily="18" charset="0"/>
                                </a:rPr>
                                <m:t>2</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𝑝</m:t>
                              </m:r>
                            </m:e>
                            <m:sub>
                              <m:r>
                                <a:rPr lang="en-US" altLang="zh-CN" i="1">
                                  <a:solidFill>
                                    <a:schemeClr val="tx1"/>
                                  </a:solidFill>
                                  <a:latin typeface="Cambria Math" panose="02040503050406030204" pitchFamily="18" charset="0"/>
                                </a:rPr>
                                <m:t>1</m:t>
                              </m:r>
                            </m:sub>
                          </m:sSub>
                        </m:den>
                      </m:f>
                      <m:r>
                        <a:rPr lang="en-US" altLang="zh-CN" i="1">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r>
                            <m:rPr>
                              <m:sty m:val="p"/>
                            </m:rPr>
                            <a:rPr lang="en-US" altLang="zh-CN" smtClean="0">
                              <a:solidFill>
                                <a:schemeClr val="tx1"/>
                              </a:solidFill>
                              <a:latin typeface="Cambria Math" panose="02040503050406030204" pitchFamily="18" charset="0"/>
                            </a:rPr>
                            <m:t>Δ</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𝐻</m:t>
                              </m:r>
                            </m:e>
                            <m:sub>
                              <m:r>
                                <m:rPr>
                                  <m:sty m:val="p"/>
                                </m:rPr>
                                <a:rPr lang="en-US" altLang="zh-CN">
                                  <a:solidFill>
                                    <a:schemeClr val="tx1"/>
                                  </a:solidFill>
                                  <a:latin typeface="Cambria Math" panose="02040503050406030204" pitchFamily="18" charset="0"/>
                                </a:rPr>
                                <m:t>vap</m:t>
                              </m:r>
                            </m:sub>
                          </m:sSub>
                        </m:num>
                        <m:den>
                          <m:r>
                            <a:rPr lang="en-US" altLang="zh-CN" i="1">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303</m:t>
                          </m:r>
                          <m:r>
                            <a:rPr lang="en-US" altLang="zh-CN" i="1">
                              <a:solidFill>
                                <a:schemeClr val="tx1"/>
                              </a:solidFill>
                              <a:latin typeface="Cambria Math" panose="02040503050406030204" pitchFamily="18" charset="0"/>
                            </a:rPr>
                            <m:t>𝑅</m:t>
                          </m:r>
                        </m:den>
                      </m:f>
                      <m:d>
                        <m:dPr>
                          <m:ctrlPr>
                            <a:rPr lang="en-US" altLang="zh-CN" i="1">
                              <a:solidFill>
                                <a:schemeClr val="tx1"/>
                              </a:solidFill>
                              <a:latin typeface="Cambria Math" panose="02040503050406030204" pitchFamily="18" charset="0"/>
                            </a:rPr>
                          </m:ctrlPr>
                        </m:dPr>
                        <m:e>
                          <m:f>
                            <m:fPr>
                              <m:ctrlPr>
                                <a:rPr lang="en-US" altLang="zh-CN" i="1">
                                  <a:solidFill>
                                    <a:schemeClr val="tx1"/>
                                  </a:solidFill>
                                  <a:latin typeface="Cambria Math" panose="02040503050406030204" pitchFamily="18" charset="0"/>
                                </a:rPr>
                              </m:ctrlPr>
                            </m:fPr>
                            <m:num>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𝑇</m:t>
                                  </m:r>
                                </m:e>
                                <m:sub>
                                  <m:r>
                                    <a:rPr lang="en-US" altLang="zh-CN" i="1">
                                      <a:solidFill>
                                        <a:srgbClr val="C00000"/>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1</m:t>
                                  </m:r>
                                </m:sub>
                              </m:sSub>
                            </m:num>
                            <m:den>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𝑇</m:t>
                                  </m:r>
                                </m:e>
                                <m:sub>
                                  <m:r>
                                    <a:rPr lang="en-US" altLang="zh-CN" i="1">
                                      <a:solidFill>
                                        <a:srgbClr val="C00000"/>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𝑇</m:t>
                                  </m:r>
                                </m:e>
                                <m:sub>
                                  <m:r>
                                    <a:rPr lang="en-US" altLang="zh-CN" i="1">
                                      <a:solidFill>
                                        <a:schemeClr val="tx1"/>
                                      </a:solidFill>
                                      <a:latin typeface="Cambria Math" panose="02040503050406030204" pitchFamily="18" charset="0"/>
                                    </a:rPr>
                                    <m:t>1</m:t>
                                  </m:r>
                                </m:sub>
                              </m:sSub>
                            </m:den>
                          </m:f>
                        </m:e>
                      </m:d>
                    </m:oMath>
                  </m:oMathPara>
                </a14:m>
                <a:endParaRPr lang="zh-CN" altLang="en-US" dirty="0">
                  <a:solidFill>
                    <a:schemeClr val="tx1"/>
                  </a:solidFill>
                </a:endParaRPr>
              </a:p>
            </p:txBody>
          </p:sp>
        </mc:Choice>
        <mc:Fallback>
          <p:sp>
            <p:nvSpPr>
              <p:cNvPr id="6" name="矩形 5"/>
              <p:cNvSpPr>
                <a:spLocks noRot="1" noChangeAspect="1" noMove="1" noResize="1" noEditPoints="1" noAdjustHandles="1" noChangeArrowheads="1" noChangeShapeType="1" noTextEdit="1"/>
              </p:cNvSpPr>
              <p:nvPr/>
            </p:nvSpPr>
            <p:spPr>
              <a:xfrm>
                <a:off x="2123728" y="4365104"/>
                <a:ext cx="4678780" cy="1198854"/>
              </a:xfrm>
              <a:prstGeom prst="rect">
                <a:avLst/>
              </a:prstGeom>
              <a:blipFill rotWithShape="1">
                <a:blip r:embed="rId2"/>
                <a:stretch>
                  <a:fillRect l="-6" t="-10" r="-222" b="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例题</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99592" y="548680"/>
            <a:ext cx="7776864" cy="2677656"/>
          </a:xfrm>
          <a:prstGeom prst="rect">
            <a:avLst/>
          </a:prstGeom>
          <a:solidFill>
            <a:schemeClr val="accent3">
              <a:lumMod val="20000"/>
              <a:lumOff val="80000"/>
            </a:schemeClr>
          </a:solidFill>
        </p:spPr>
        <p:txBody>
          <a:bodyPr wrap="square" rtlCol="0">
            <a:spAutoFit/>
          </a:bodyPr>
          <a:lstStyle/>
          <a:p>
            <a:pPr marL="457200" indent="-457200">
              <a:buFont typeface="Arial" panose="020B0604020202020204" pitchFamily="34" charset="0"/>
              <a:buChar char="•"/>
            </a:pPr>
            <a:r>
              <a:rPr lang="zh-CN" altLang="en-US" sz="2800" b="1" dirty="0">
                <a:solidFill>
                  <a:srgbClr val="0000FF"/>
                </a:solidFill>
                <a:latin typeface="黑体" panose="02010609060101010101" pitchFamily="49" charset="-122"/>
                <a:ea typeface="黑体" panose="02010609060101010101" pitchFamily="49" charset="-122"/>
              </a:rPr>
              <a:t>过热、</a:t>
            </a:r>
            <a:r>
              <a:rPr lang="zh-CN" altLang="en-US" sz="2800" b="1" dirty="0" smtClean="0">
                <a:solidFill>
                  <a:srgbClr val="0000FF"/>
                </a:solidFill>
                <a:latin typeface="黑体" panose="02010609060101010101" pitchFamily="49" charset="-122"/>
                <a:ea typeface="黑体" panose="02010609060101010101" pitchFamily="49" charset="-122"/>
              </a:rPr>
              <a:t>暴沸</a:t>
            </a:r>
            <a:endParaRPr lang="en-US" altLang="zh-CN" sz="2800" b="1" dirty="0" smtClean="0">
              <a:solidFill>
                <a:srgbClr val="0000FF"/>
              </a:solidFill>
              <a:latin typeface="黑体" panose="02010609060101010101" pitchFamily="49" charset="-122"/>
              <a:ea typeface="黑体" panose="02010609060101010101" pitchFamily="49" charset="-122"/>
            </a:endParaRPr>
          </a:p>
          <a:p>
            <a:pPr marL="444500"/>
            <a:r>
              <a:rPr lang="zh-CN" altLang="en-US" sz="2800" dirty="0">
                <a:latin typeface="黑体" panose="02010609060101010101" pitchFamily="49" charset="-122"/>
                <a:ea typeface="黑体" panose="02010609060101010101" pitchFamily="49" charset="-122"/>
              </a:rPr>
              <a:t>把液体加热到超过沸点才开始沸腾，随后温度又降低到正常沸点，这种现象称为</a:t>
            </a:r>
            <a:r>
              <a:rPr lang="zh-CN" altLang="en-US" sz="2800" dirty="0" smtClean="0">
                <a:latin typeface="黑体" panose="02010609060101010101" pitchFamily="49" charset="-122"/>
                <a:ea typeface="黑体" panose="02010609060101010101" pitchFamily="49" charset="-122"/>
              </a:rPr>
              <a:t>“过热”</a:t>
            </a:r>
            <a:endParaRPr lang="en-US" altLang="zh-CN" sz="2800" dirty="0" smtClean="0">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r>
              <a:rPr lang="zh-CN" altLang="en-US" sz="2800" dirty="0">
                <a:solidFill>
                  <a:srgbClr val="0000FF"/>
                </a:solidFill>
                <a:latin typeface="黑体" panose="02010609060101010101" pitchFamily="49" charset="-122"/>
                <a:ea typeface="黑体" panose="02010609060101010101" pitchFamily="49" charset="-122"/>
              </a:rPr>
              <a:t>过热液体</a:t>
            </a:r>
            <a:endParaRPr lang="en-US" altLang="zh-CN" sz="2800" dirty="0">
              <a:solidFill>
                <a:srgbClr val="0000FF"/>
              </a:solidFill>
              <a:latin typeface="黑体" panose="02010609060101010101" pitchFamily="49" charset="-122"/>
              <a:ea typeface="黑体" panose="02010609060101010101" pitchFamily="49" charset="-122"/>
            </a:endParaRPr>
          </a:p>
          <a:p>
            <a:pPr indent="457200"/>
            <a:r>
              <a:rPr lang="zh-CN" altLang="en-US" sz="2800" dirty="0" smtClean="0">
                <a:latin typeface="黑体" panose="02010609060101010101" pitchFamily="49" charset="-122"/>
                <a:ea typeface="黑体" panose="02010609060101010101" pitchFamily="49" charset="-122"/>
              </a:rPr>
              <a:t>温度</a:t>
            </a:r>
            <a:r>
              <a:rPr lang="zh-CN" altLang="en-US" sz="2800" dirty="0">
                <a:latin typeface="黑体" panose="02010609060101010101" pitchFamily="49" charset="-122"/>
                <a:ea typeface="黑体" panose="02010609060101010101" pitchFamily="49" charset="-122"/>
              </a:rPr>
              <a:t>高于沸点的液体</a:t>
            </a:r>
            <a:r>
              <a:rPr lang="zh-CN" altLang="en-US" sz="2800" dirty="0" smtClean="0">
                <a:latin typeface="黑体" panose="02010609060101010101" pitchFamily="49" charset="-122"/>
                <a:ea typeface="黑体" panose="02010609060101010101" pitchFamily="49" charset="-122"/>
              </a:rPr>
              <a:t>称为</a:t>
            </a:r>
            <a:endParaRPr lang="en-US" altLang="zh-CN" sz="2800" dirty="0" smtClean="0">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r>
              <a:rPr lang="zh-CN" altLang="en-US" sz="2800" b="1" dirty="0" smtClean="0">
                <a:solidFill>
                  <a:srgbClr val="0000FF"/>
                </a:solidFill>
                <a:latin typeface="黑体" panose="02010609060101010101" pitchFamily="49" charset="-122"/>
                <a:ea typeface="黑体" panose="02010609060101010101" pitchFamily="49" charset="-122"/>
              </a:rPr>
              <a:t>纯液体容易产生过热现象</a:t>
            </a:r>
            <a:endParaRPr lang="en-US" altLang="zh-CN" sz="2800" b="1" dirty="0">
              <a:solidFill>
                <a:srgbClr val="0000FF"/>
              </a:solidFill>
              <a:latin typeface="黑体" panose="02010609060101010101" pitchFamily="49" charset="-122"/>
              <a:ea typeface="黑体" panose="02010609060101010101" pitchFamily="49" charset="-122"/>
            </a:endParaRPr>
          </a:p>
        </p:txBody>
      </p:sp>
      <p:pic>
        <p:nvPicPr>
          <p:cNvPr id="25602" name="Picture 2" descr="https://gimg2.baidu.com/image_search/src=http%3A%2F%2Fimg.mp.itc.cn%2Fupload%2F20161215%2F11e00883ef304511bb1f3c879ac83895_th.gif&amp;refer=http%3A%2F%2Fimg.mp.itc.cn&amp;app=2002&amp;size=f9999,10000&amp;q=a80&amp;n=0&amp;g=0n&amp;fmt=jpeg?sec=1634093029&amp;t=bbdc3212662a0aa79841bb54447f0fa3"/>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3356992"/>
            <a:ext cx="4379638" cy="3024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液体的凝固、固体的融化</a:t>
            </a:r>
            <a:endParaRPr lang="zh-CN" altLang="en-US" dirty="0"/>
          </a:p>
        </p:txBody>
      </p:sp>
      <p:sp>
        <p:nvSpPr>
          <p:cNvPr id="6" name="文本框 5"/>
          <p:cNvSpPr txBox="1"/>
          <p:nvPr/>
        </p:nvSpPr>
        <p:spPr>
          <a:xfrm>
            <a:off x="2344391" y="5085184"/>
            <a:ext cx="4536504" cy="954107"/>
          </a:xfrm>
          <a:prstGeom prst="rect">
            <a:avLst/>
          </a:prstGeom>
          <a:solidFill>
            <a:schemeClr val="accent3">
              <a:lumMod val="20000"/>
              <a:lumOff val="80000"/>
            </a:schemeClr>
          </a:solidFill>
        </p:spPr>
        <p:txBody>
          <a:bodyPr wrap="square" rtlCol="0">
            <a:spAutoFit/>
          </a:bodyPr>
          <a:lstStyle/>
          <a:p>
            <a:pPr marL="2508250" indent="-2508250"/>
            <a:r>
              <a:rPr lang="zh-CN" altLang="en-US" sz="2800" dirty="0" smtClean="0">
                <a:solidFill>
                  <a:srgbClr val="0000FF"/>
                </a:solidFill>
                <a:latin typeface="黑体" panose="02010609060101010101" pitchFamily="49" charset="-122"/>
                <a:ea typeface="黑体" panose="02010609060101010101" pitchFamily="49" charset="-122"/>
              </a:rPr>
              <a:t>凝固：</a:t>
            </a:r>
            <a:r>
              <a:rPr lang="zh-CN" altLang="en-US" sz="2800" dirty="0" smtClean="0">
                <a:latin typeface="黑体" panose="02010609060101010101" pitchFamily="49" charset="-122"/>
                <a:ea typeface="黑体" panose="02010609060101010101" pitchFamily="49" charset="-122"/>
              </a:rPr>
              <a:t>液体遇冷凝结成固体</a:t>
            </a:r>
            <a:endParaRPr lang="en-US" altLang="zh-CN" sz="2800" dirty="0" smtClean="0">
              <a:latin typeface="黑体" panose="02010609060101010101" pitchFamily="49" charset="-122"/>
              <a:ea typeface="黑体" panose="02010609060101010101" pitchFamily="49" charset="-122"/>
            </a:endParaRPr>
          </a:p>
          <a:p>
            <a:pPr marL="2508250" indent="-2508250"/>
            <a:r>
              <a:rPr lang="zh-CN" altLang="en-US" sz="2800" dirty="0" smtClean="0">
                <a:solidFill>
                  <a:srgbClr val="0000FF"/>
                </a:solidFill>
                <a:latin typeface="黑体" panose="02010609060101010101" pitchFamily="49" charset="-122"/>
                <a:ea typeface="黑体" panose="02010609060101010101" pitchFamily="49" charset="-122"/>
              </a:rPr>
              <a:t>熔化：</a:t>
            </a:r>
            <a:r>
              <a:rPr lang="zh-CN" altLang="en-US" sz="2800" dirty="0" smtClean="0">
                <a:latin typeface="黑体" panose="02010609060101010101" pitchFamily="49" charset="-122"/>
                <a:ea typeface="黑体" panose="02010609060101010101" pitchFamily="49" charset="-122"/>
              </a:rPr>
              <a:t>固体升温变成液体</a:t>
            </a:r>
            <a:endParaRPr lang="en-US" altLang="zh-CN" sz="2800" dirty="0" smtClean="0">
              <a:latin typeface="黑体" panose="02010609060101010101" pitchFamily="49" charset="-122"/>
              <a:ea typeface="黑体" panose="02010609060101010101" pitchFamily="49" charset="-122"/>
            </a:endParaRPr>
          </a:p>
        </p:txBody>
      </p:sp>
      <p:pic>
        <p:nvPicPr>
          <p:cNvPr id="26626" name="Picture 2" descr="https://chem.libretexts.org/@api/deki/files/78943/CK12_Screenshot_17-10-1.png?revision=1&amp;size=bestfit&amp;width=507&amp;height=37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908720"/>
            <a:ext cx="4829175" cy="354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1600" y="1052736"/>
            <a:ext cx="7272808" cy="1384995"/>
          </a:xfrm>
          <a:prstGeom prst="rect">
            <a:avLst/>
          </a:prstGeom>
          <a:solidFill>
            <a:schemeClr val="accent3">
              <a:lumMod val="20000"/>
              <a:lumOff val="80000"/>
            </a:schemeClr>
          </a:solidFill>
        </p:spPr>
        <p:txBody>
          <a:bodyPr wrap="square" rtlCol="0">
            <a:spAutoFit/>
          </a:bodyPr>
          <a:lstStyle/>
          <a:p>
            <a:pPr marL="357505" indent="-357505">
              <a:buFont typeface="Arial" panose="020B0604020202020204" pitchFamily="34" charset="0"/>
              <a:buChar char="•"/>
            </a:pPr>
            <a:r>
              <a:rPr lang="zh-CN" altLang="en-US" sz="2800" dirty="0" smtClean="0">
                <a:latin typeface="黑体" panose="02010609060101010101" pitchFamily="49" charset="-122"/>
                <a:ea typeface="黑体" panose="02010609060101010101" pitchFamily="49" charset="-122"/>
              </a:rPr>
              <a:t>液体、固体两相平衡的温度</a:t>
            </a:r>
            <a:endParaRPr lang="en-US" altLang="zh-CN" sz="2800" dirty="0" smtClean="0">
              <a:latin typeface="黑体" panose="02010609060101010101" pitchFamily="49" charset="-122"/>
              <a:ea typeface="黑体" panose="02010609060101010101" pitchFamily="49" charset="-122"/>
            </a:endParaRPr>
          </a:p>
          <a:p>
            <a:pPr marL="357505" indent="-357505">
              <a:buFont typeface="Arial" panose="020B0604020202020204" pitchFamily="34" charset="0"/>
              <a:buChar char="•"/>
            </a:pPr>
            <a:r>
              <a:rPr lang="zh-CN" altLang="en-US" sz="2800" dirty="0" smtClean="0">
                <a:latin typeface="黑体" panose="02010609060101010101" pitchFamily="49" charset="-122"/>
                <a:ea typeface="黑体" panose="02010609060101010101" pitchFamily="49" charset="-122"/>
              </a:rPr>
              <a:t>液</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固两相共存时，加热或吸热只能改变液体、固体的相对量，而温度</a:t>
            </a:r>
            <a:r>
              <a:rPr lang="zh-CN" altLang="en-US" sz="2800" dirty="0" smtClean="0">
                <a:latin typeface="黑体" panose="02010609060101010101" pitchFamily="49" charset="-122"/>
                <a:ea typeface="黑体" panose="02010609060101010101" pitchFamily="49" charset="-122"/>
              </a:rPr>
              <a:t>不变</a:t>
            </a:r>
            <a:endParaRPr lang="zh-CN" altLang="en-US" sz="2800" dirty="0">
              <a:latin typeface="黑体" panose="02010609060101010101" pitchFamily="49" charset="-122"/>
              <a:ea typeface="黑体" panose="02010609060101010101" pitchFamily="49" charset="-122"/>
            </a:endParaRPr>
          </a:p>
        </p:txBody>
      </p:sp>
      <p:grpSp>
        <p:nvGrpSpPr>
          <p:cNvPr id="9" name="Group 10"/>
          <p:cNvGrpSpPr/>
          <p:nvPr/>
        </p:nvGrpSpPr>
        <p:grpSpPr bwMode="auto">
          <a:xfrm>
            <a:off x="1830499" y="2924944"/>
            <a:ext cx="5555010" cy="3122129"/>
            <a:chOff x="840" y="1584"/>
            <a:chExt cx="4400" cy="2283"/>
          </a:xfrm>
        </p:grpSpPr>
        <p:pic>
          <p:nvPicPr>
            <p:cNvPr id="10" name="Picture 5" descr="FG13_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 y="1872"/>
              <a:ext cx="2147"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1141" y="1584"/>
              <a:ext cx="1809" cy="338"/>
            </a:xfrm>
            <a:prstGeom prst="rect">
              <a:avLst/>
            </a:prstGeom>
            <a:noFill/>
            <a:ln w="9525" algn="ctr">
              <a:noFill/>
              <a:miter lim="800000"/>
            </a:ln>
            <a:effectLst/>
          </p:spPr>
          <p:txBody>
            <a:bodyPr wrap="square">
              <a:spAutoFit/>
            </a:bodyPr>
            <a:lstStyle/>
            <a:p>
              <a:pPr algn="ctr" eaLnBrk="0" hangingPunct="0">
                <a:spcBef>
                  <a:spcPct val="50000"/>
                </a:spcBef>
                <a:defRPr/>
              </a:pPr>
              <a:r>
                <a:rPr kumimoji="0" lang="en-US" altLang="zh-CN" sz="2400" b="1" dirty="0">
                  <a:cs typeface="Times New Roman" panose="02020603050405020304" pitchFamily="18" charset="0"/>
                </a:rPr>
                <a:t>Freezing Point</a:t>
              </a:r>
              <a:endParaRPr kumimoji="0" lang="en-CA" sz="2400" b="1" dirty="0">
                <a:cs typeface="Times New Roman" panose="02020603050405020304" pitchFamily="18" charset="0"/>
              </a:endParaRPr>
            </a:p>
          </p:txBody>
        </p:sp>
        <p:pic>
          <p:nvPicPr>
            <p:cNvPr id="12" name="Picture 7" descr="FG13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 y="1869"/>
              <a:ext cx="2140"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8"/>
            <p:cNvSpPr txBox="1">
              <a:spLocks noChangeArrowheads="1"/>
            </p:cNvSpPr>
            <p:nvPr/>
          </p:nvSpPr>
          <p:spPr bwMode="auto">
            <a:xfrm>
              <a:off x="3578" y="1584"/>
              <a:ext cx="1573" cy="338"/>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400" b="1" dirty="0">
                  <a:cs typeface="Times New Roman" panose="02020603050405020304" pitchFamily="18" charset="0"/>
                </a:rPr>
                <a:t>Melting Point</a:t>
              </a:r>
              <a:endParaRPr kumimoji="0" lang="en-CA" sz="2400" b="1" dirty="0">
                <a:cs typeface="Times New Roman" panose="02020603050405020304" pitchFamily="18" charset="0"/>
              </a:endParaRPr>
            </a:p>
          </p:txBody>
        </p:sp>
      </p:grpSp>
      <p:sp>
        <p:nvSpPr>
          <p:cNvPr id="2" name="标题 1"/>
          <p:cNvSpPr>
            <a:spLocks noGrp="1"/>
          </p:cNvSpPr>
          <p:nvPr>
            <p:ph type="title"/>
          </p:nvPr>
        </p:nvSpPr>
        <p:spPr/>
        <p:txBody>
          <a:bodyPr/>
          <a:lstStyle/>
          <a:p>
            <a:r>
              <a:rPr lang="zh-CN" altLang="en-US" dirty="0"/>
              <a:t>凝固点和</a:t>
            </a:r>
            <a:r>
              <a:rPr lang="zh-CN" altLang="en-US" dirty="0" smtClean="0"/>
              <a:t>熔点</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ext Box 2"/>
          <p:cNvSpPr txBox="1">
            <a:spLocks noChangeArrowheads="1"/>
          </p:cNvSpPr>
          <p:nvPr/>
        </p:nvSpPr>
        <p:spPr bwMode="auto">
          <a:xfrm>
            <a:off x="539552" y="3356992"/>
            <a:ext cx="8550374" cy="3194721"/>
          </a:xfrm>
          <a:prstGeom prst="rect">
            <a:avLst/>
          </a:prstGeom>
          <a:solidFill>
            <a:schemeClr val="accent3">
              <a:lumMod val="20000"/>
              <a:lumOff val="80000"/>
            </a:schemeClr>
          </a:solidFill>
          <a:ln w="9525">
            <a:noFill/>
            <a:miter lim="800000"/>
          </a:ln>
          <a:effectLst/>
        </p:spPr>
        <p:txBody>
          <a:bodyPr wrap="square" anchor="ctr">
            <a:spAutoFit/>
          </a:bodyPr>
          <a:lstStyle/>
          <a:p>
            <a:pPr marL="342900" indent="-342900" eaLnBrk="0" hangingPunct="0">
              <a:lnSpc>
                <a:spcPct val="120000"/>
              </a:lnSpc>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sym typeface="Symbol" panose="05050102010706020507" pitchFamily="18" charset="2"/>
              </a:rPr>
              <a:t>液体温度低于</a:t>
            </a:r>
            <a:r>
              <a:rPr lang="zh-CN" altLang="en-US" sz="2400" dirty="0">
                <a:latin typeface="黑体" panose="02010609060101010101" pitchFamily="49" charset="-122"/>
                <a:ea typeface="黑体" panose="02010609060101010101" pitchFamily="49" charset="-122"/>
                <a:sym typeface="Symbol" panose="05050102010706020507" pitchFamily="18" charset="2"/>
              </a:rPr>
              <a:t>凝固点而不</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凝固，</a:t>
            </a:r>
            <a:r>
              <a:rPr lang="zh-CN" altLang="en-US" sz="2400" dirty="0">
                <a:latin typeface="黑体" panose="02010609060101010101" pitchFamily="49" charset="-122"/>
                <a:ea typeface="黑体" panose="02010609060101010101" pitchFamily="49" charset="-122"/>
                <a:sym typeface="Symbol" panose="05050102010706020507" pitchFamily="18" charset="2"/>
              </a:rPr>
              <a:t>此时的液体称为过冷液体</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a:t>
            </a:r>
            <a:endParaRPr lang="en-US" altLang="zh-CN" sz="2400" dirty="0" smtClean="0">
              <a:latin typeface="黑体" panose="02010609060101010101" pitchFamily="49" charset="-122"/>
              <a:ea typeface="黑体" panose="02010609060101010101" pitchFamily="49" charset="-122"/>
              <a:sym typeface="Symbol" panose="05050102010706020507" pitchFamily="18" charset="2"/>
            </a:endParaRPr>
          </a:p>
          <a:p>
            <a:pPr marL="342900" indent="-342900" eaLnBrk="0" hangingPunct="0">
              <a:lnSpc>
                <a:spcPct val="120000"/>
              </a:lnSpc>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sym typeface="Symbol" panose="05050102010706020507" pitchFamily="18" charset="2"/>
              </a:rPr>
              <a:t>高</a:t>
            </a:r>
            <a:r>
              <a:rPr lang="zh-CN" altLang="en-US" sz="2400" dirty="0">
                <a:latin typeface="黑体" panose="02010609060101010101" pitchFamily="49" charset="-122"/>
                <a:ea typeface="黑体" panose="02010609060101010101" pitchFamily="49" charset="-122"/>
                <a:sym typeface="Symbol" panose="05050102010706020507" pitchFamily="18" charset="2"/>
              </a:rPr>
              <a:t>纯水</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可以</a:t>
            </a:r>
            <a:r>
              <a:rPr lang="zh-CN" altLang="en-US" sz="2400" dirty="0">
                <a:latin typeface="黑体" panose="02010609060101010101" pitchFamily="49" charset="-122"/>
                <a:ea typeface="黑体" panose="02010609060101010101" pitchFamily="49" charset="-122"/>
                <a:sym typeface="Symbol" panose="05050102010706020507" pitchFamily="18" charset="2"/>
              </a:rPr>
              <a:t>冷</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到 </a:t>
            </a:r>
            <a:r>
              <a:rPr lang="zh-CN" altLang="en-US" sz="2400" dirty="0" smtClean="0">
                <a:ea typeface="黑体" panose="02010609060101010101" pitchFamily="49" charset="-122"/>
                <a:cs typeface="Times New Roman" panose="02020603050405020304" pitchFamily="18" charset="0"/>
                <a:sym typeface="Symbol" panose="05050102010706020507" pitchFamily="18" charset="2"/>
              </a:rPr>
              <a:t></a:t>
            </a:r>
            <a:r>
              <a:rPr lang="en-US" altLang="zh-CN" sz="2400" dirty="0" smtClean="0">
                <a:ea typeface="黑体" panose="02010609060101010101" pitchFamily="49" charset="-122"/>
                <a:cs typeface="Times New Roman" panose="02020603050405020304" pitchFamily="18" charset="0"/>
                <a:sym typeface="Symbol" panose="05050102010706020507" pitchFamily="18" charset="2"/>
              </a:rPr>
              <a:t>40 C </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才</a:t>
            </a:r>
            <a:r>
              <a:rPr lang="zh-CN" altLang="en-US" sz="2400" dirty="0">
                <a:latin typeface="黑体" panose="02010609060101010101" pitchFamily="49" charset="-122"/>
                <a:ea typeface="黑体" panose="02010609060101010101" pitchFamily="49" charset="-122"/>
                <a:sym typeface="Symbol" panose="05050102010706020507" pitchFamily="18" charset="2"/>
              </a:rPr>
              <a:t>开始结冰</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a:t>
            </a:r>
            <a:endParaRPr lang="en-US" altLang="zh-CN" sz="2400" dirty="0" smtClean="0">
              <a:latin typeface="黑体" panose="02010609060101010101" pitchFamily="49" charset="-122"/>
              <a:ea typeface="黑体" panose="02010609060101010101" pitchFamily="49" charset="-122"/>
              <a:sym typeface="Symbol" panose="05050102010706020507" pitchFamily="18" charset="2"/>
            </a:endParaRPr>
          </a:p>
          <a:p>
            <a:pPr marL="342900" indent="-342900" eaLnBrk="0" hangingPunct="0">
              <a:lnSpc>
                <a:spcPct val="120000"/>
              </a:lnSpc>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sym typeface="Symbol" panose="05050102010706020507" pitchFamily="18" charset="2"/>
              </a:rPr>
              <a:t>过冷</a:t>
            </a:r>
            <a:r>
              <a:rPr lang="zh-CN" altLang="en-US" sz="2400" dirty="0">
                <a:latin typeface="黑体" panose="02010609060101010101" pitchFamily="49" charset="-122"/>
                <a:ea typeface="黑体" panose="02010609060101010101" pitchFamily="49" charset="-122"/>
                <a:sym typeface="Symbol" panose="05050102010706020507" pitchFamily="18" charset="2"/>
              </a:rPr>
              <a:t>液体是不稳定的状态，</a:t>
            </a:r>
            <a:r>
              <a:rPr lang="zh-CN" altLang="en-US" sz="2400" dirty="0">
                <a:solidFill>
                  <a:srgbClr val="0000FF"/>
                </a:solidFill>
                <a:latin typeface="黑体" panose="02010609060101010101" pitchFamily="49" charset="-122"/>
                <a:ea typeface="黑体" panose="02010609060101010101" pitchFamily="49" charset="-122"/>
                <a:sym typeface="Symbol" panose="05050102010706020507" pitchFamily="18" charset="2"/>
              </a:rPr>
              <a:t>结晶一旦</a:t>
            </a:r>
            <a:r>
              <a:rPr lang="zh-CN" altLang="en-US" sz="2400" dirty="0" smtClean="0">
                <a:solidFill>
                  <a:srgbClr val="0000FF"/>
                </a:solidFill>
                <a:latin typeface="黑体" panose="02010609060101010101" pitchFamily="49" charset="-122"/>
                <a:ea typeface="黑体" panose="02010609060101010101" pitchFamily="49" charset="-122"/>
                <a:sym typeface="Symbol" panose="05050102010706020507" pitchFamily="18" charset="2"/>
              </a:rPr>
              <a:t>析出</a:t>
            </a:r>
            <a:r>
              <a:rPr lang="zh-CN" altLang="en-US" sz="2400" dirty="0">
                <a:solidFill>
                  <a:srgbClr val="0000FF"/>
                </a:solidFill>
                <a:latin typeface="黑体" panose="02010609060101010101" pitchFamily="49" charset="-122"/>
                <a:ea typeface="黑体" panose="02010609060101010101" pitchFamily="49" charset="-122"/>
                <a:sym typeface="Symbol" panose="05050102010706020507" pitchFamily="18" charset="2"/>
              </a:rPr>
              <a:t>，体系有趋向平衡的趋势</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a:t>
            </a:r>
            <a:endParaRPr lang="en-US" altLang="zh-CN" sz="2400" dirty="0" smtClean="0">
              <a:latin typeface="黑体" panose="02010609060101010101" pitchFamily="49" charset="-122"/>
              <a:ea typeface="黑体" panose="02010609060101010101" pitchFamily="49" charset="-122"/>
              <a:sym typeface="Symbol" panose="05050102010706020507" pitchFamily="18" charset="2"/>
            </a:endParaRPr>
          </a:p>
          <a:p>
            <a:pPr marL="342900" indent="-342900" eaLnBrk="0" hangingPunct="0">
              <a:lnSpc>
                <a:spcPct val="120000"/>
              </a:lnSpc>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sym typeface="Symbol" panose="05050102010706020507" pitchFamily="18" charset="2"/>
              </a:rPr>
              <a:t>液体</a:t>
            </a:r>
            <a:r>
              <a:rPr lang="zh-CN" altLang="en-US" sz="2400" dirty="0">
                <a:latin typeface="黑体" panose="02010609060101010101" pitchFamily="49" charset="-122"/>
                <a:ea typeface="黑体" panose="02010609060101010101" pitchFamily="49" charset="-122"/>
                <a:sym typeface="Symbol" panose="05050102010706020507" pitchFamily="18" charset="2"/>
              </a:rPr>
              <a:t>凝固是放热过程，所以随着结晶的析出，体系温度回升到液</a:t>
            </a:r>
            <a:r>
              <a:rPr lang="en-US" altLang="zh-CN" sz="2400" dirty="0">
                <a:latin typeface="黑体" panose="02010609060101010101" pitchFamily="49" charset="-122"/>
                <a:ea typeface="黑体" panose="02010609060101010101" pitchFamily="49" charset="-122"/>
                <a:sym typeface="Symbol" panose="05050102010706020507" pitchFamily="18" charset="2"/>
              </a:rPr>
              <a:t>-</a:t>
            </a:r>
            <a:r>
              <a:rPr lang="zh-CN" altLang="en-US" sz="2400" dirty="0">
                <a:latin typeface="黑体" panose="02010609060101010101" pitchFamily="49" charset="-122"/>
                <a:ea typeface="黑体" panose="02010609060101010101" pitchFamily="49" charset="-122"/>
                <a:sym typeface="Symbol" panose="05050102010706020507" pitchFamily="18" charset="2"/>
              </a:rPr>
              <a:t>固平衡温度</a:t>
            </a:r>
            <a:r>
              <a:rPr lang="zh-CN" altLang="en-US" sz="2400" dirty="0" smtClean="0">
                <a:latin typeface="黑体" panose="02010609060101010101" pitchFamily="49" charset="-122"/>
                <a:ea typeface="黑体" panose="02010609060101010101" pitchFamily="49" charset="-122"/>
                <a:sym typeface="Symbol" panose="05050102010706020507" pitchFamily="18" charset="2"/>
              </a:rPr>
              <a:t>。</a:t>
            </a:r>
            <a:endParaRPr lang="en-US" altLang="zh-CN" sz="2400" dirty="0" smtClean="0">
              <a:latin typeface="黑体" panose="02010609060101010101" pitchFamily="49" charset="-122"/>
              <a:ea typeface="黑体" panose="02010609060101010101" pitchFamily="49" charset="-122"/>
              <a:sym typeface="Symbol" panose="05050102010706020507" pitchFamily="18" charset="2"/>
            </a:endParaRPr>
          </a:p>
          <a:p>
            <a:pPr marL="342900" indent="-342900" eaLnBrk="0" hangingPunct="0">
              <a:lnSpc>
                <a:spcPct val="120000"/>
              </a:lnSpc>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sym typeface="Symbol" panose="05050102010706020507" pitchFamily="18" charset="2"/>
              </a:rPr>
              <a:t>液体越纯过冷现象越严重。</a:t>
            </a:r>
            <a:endParaRPr lang="zh-CN" altLang="en-US" sz="2400" dirty="0">
              <a:latin typeface="黑体" panose="02010609060101010101" pitchFamily="49" charset="-122"/>
              <a:ea typeface="黑体" panose="02010609060101010101" pitchFamily="49" charset="-122"/>
              <a:sym typeface="Symbol" panose="05050102010706020507" pitchFamily="18" charset="2"/>
            </a:endParaRPr>
          </a:p>
        </p:txBody>
      </p:sp>
      <p:sp>
        <p:nvSpPr>
          <p:cNvPr id="2" name="标题 1"/>
          <p:cNvSpPr>
            <a:spLocks noGrp="1"/>
          </p:cNvSpPr>
          <p:nvPr>
            <p:ph type="title"/>
          </p:nvPr>
        </p:nvSpPr>
        <p:spPr/>
        <p:txBody>
          <a:bodyPr/>
          <a:lstStyle/>
          <a:p>
            <a:r>
              <a:rPr lang="zh-CN" altLang="en-US" dirty="0"/>
              <a:t>过冷液体</a:t>
            </a:r>
            <a:endParaRPr lang="zh-CN" altLang="en-US" dirty="0"/>
          </a:p>
        </p:txBody>
      </p:sp>
      <p:pic>
        <p:nvPicPr>
          <p:cNvPr id="8" name="Picture 5" descr="FG13_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1997" y="522034"/>
            <a:ext cx="2710592" cy="272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9" name="Text Box 5"/>
          <p:cNvSpPr txBox="1">
            <a:spLocks noChangeArrowheads="1"/>
          </p:cNvSpPr>
          <p:nvPr/>
        </p:nvSpPr>
        <p:spPr bwMode="auto">
          <a:xfrm>
            <a:off x="802323" y="4581128"/>
            <a:ext cx="7956376" cy="1938992"/>
          </a:xfrm>
          <a:prstGeom prst="rect">
            <a:avLst/>
          </a:prstGeom>
          <a:solidFill>
            <a:schemeClr val="accent3">
              <a:lumMod val="20000"/>
              <a:lumOff val="80000"/>
            </a:schemeClr>
          </a:solidFill>
          <a:ln w="9525">
            <a:noFill/>
            <a:miter lim="800000"/>
          </a:ln>
          <a:effectLst/>
        </p:spPr>
        <p:txBody>
          <a:bodyPr wrap="square" anchor="ctr">
            <a:spAutoFit/>
          </a:bodyPr>
          <a:lstStyle/>
          <a:p>
            <a:pPr marL="342900" indent="-342900" eaLnBrk="0" hangingPunct="0">
              <a:lnSpc>
                <a:spcPct val="120000"/>
              </a:lnSpc>
              <a:buFont typeface="Arial" panose="020B0604020202020204" pitchFamily="34" charset="0"/>
              <a:buChar char="•"/>
              <a:defRPr/>
            </a:pPr>
            <a:r>
              <a:rPr lang="zh-CN" altLang="en-US" sz="2000" dirty="0" smtClean="0">
                <a:solidFill>
                  <a:srgbClr val="C00000"/>
                </a:solidFill>
                <a:latin typeface="黑体" panose="02010609060101010101" pitchFamily="49" charset="-122"/>
                <a:ea typeface="黑体" panose="02010609060101010101" pitchFamily="49" charset="-122"/>
                <a:sym typeface="Symbol" panose="05050102010706020507" pitchFamily="18" charset="2"/>
              </a:rPr>
              <a:t>在</a:t>
            </a:r>
            <a:r>
              <a:rPr lang="zh-CN" altLang="en-US" sz="2000" dirty="0">
                <a:solidFill>
                  <a:srgbClr val="C00000"/>
                </a:solidFill>
                <a:latin typeface="黑体" panose="02010609060101010101" pitchFamily="49" charset="-122"/>
                <a:ea typeface="黑体" panose="02010609060101010101" pitchFamily="49" charset="-122"/>
                <a:sym typeface="Symbol" panose="05050102010706020507" pitchFamily="18" charset="2"/>
              </a:rPr>
              <a:t>凝固点</a:t>
            </a:r>
            <a:r>
              <a:rPr lang="zh-CN" altLang="en-US" sz="2000" dirty="0">
                <a:latin typeface="黑体" panose="02010609060101010101" pitchFamily="49" charset="-122"/>
                <a:ea typeface="黑体" panose="02010609060101010101" pitchFamily="49" charset="-122"/>
                <a:sym typeface="Symbol" panose="05050102010706020507" pitchFamily="18" charset="2"/>
              </a:rPr>
              <a:t>，液相的凝固和固相的</a:t>
            </a:r>
            <a:r>
              <a:rPr lang="zh-CN" altLang="en-US" sz="2000" dirty="0" smtClean="0">
                <a:latin typeface="黑体" panose="02010609060101010101" pitchFamily="49" charset="-122"/>
                <a:ea typeface="黑体" panose="02010609060101010101" pitchFamily="49" charset="-122"/>
                <a:sym typeface="Symbol" panose="05050102010706020507" pitchFamily="18" charset="2"/>
              </a:rPr>
              <a:t>熔化</a:t>
            </a:r>
            <a:r>
              <a:rPr lang="zh-CN" altLang="en-US" sz="2000" dirty="0">
                <a:latin typeface="黑体" panose="02010609060101010101" pitchFamily="49" charset="-122"/>
                <a:ea typeface="黑体" panose="02010609060101010101" pitchFamily="49" charset="-122"/>
                <a:sym typeface="Symbol" panose="05050102010706020507" pitchFamily="18" charset="2"/>
              </a:rPr>
              <a:t>处于平衡状态，此时液相的蒸气</a:t>
            </a:r>
            <a:r>
              <a:rPr lang="zh-CN" altLang="en-US" sz="2000" dirty="0" smtClean="0">
                <a:latin typeface="黑体" panose="02010609060101010101" pitchFamily="49" charset="-122"/>
                <a:ea typeface="黑体" panose="02010609060101010101" pitchFamily="49" charset="-122"/>
                <a:sym typeface="Symbol" panose="05050102010706020507" pitchFamily="18" charset="2"/>
              </a:rPr>
              <a:t>压等于</a:t>
            </a:r>
            <a:r>
              <a:rPr lang="zh-CN" altLang="en-US" sz="2000" dirty="0">
                <a:latin typeface="黑体" panose="02010609060101010101" pitchFamily="49" charset="-122"/>
                <a:ea typeface="黑体" panose="02010609060101010101" pitchFamily="49" charset="-122"/>
                <a:sym typeface="Symbol" panose="05050102010706020507" pitchFamily="18" charset="2"/>
              </a:rPr>
              <a:t>固相的蒸气压，即</a:t>
            </a:r>
            <a:r>
              <a:rPr lang="en-US" altLang="zh-CN" sz="2000" i="1" dirty="0">
                <a:latin typeface="黑体" panose="02010609060101010101" pitchFamily="49" charset="-122"/>
                <a:ea typeface="黑体" panose="02010609060101010101" pitchFamily="49" charset="-122"/>
                <a:sym typeface="Symbol" panose="05050102010706020507" pitchFamily="18" charset="2"/>
              </a:rPr>
              <a:t>p</a:t>
            </a:r>
            <a:r>
              <a:rPr lang="zh-CN" altLang="en-US" sz="2000" baseline="-25000" dirty="0">
                <a:latin typeface="黑体" panose="02010609060101010101" pitchFamily="49" charset="-122"/>
                <a:ea typeface="黑体" panose="02010609060101010101" pitchFamily="49" charset="-122"/>
                <a:sym typeface="Symbol" panose="05050102010706020507" pitchFamily="18" charset="2"/>
              </a:rPr>
              <a:t>液</a:t>
            </a:r>
            <a:r>
              <a:rPr lang="zh-CN" altLang="en-US" sz="2000" dirty="0">
                <a:latin typeface="黑体" panose="02010609060101010101" pitchFamily="49" charset="-122"/>
                <a:ea typeface="黑体" panose="02010609060101010101" pitchFamily="49" charset="-122"/>
                <a:sym typeface="Symbol" panose="05050102010706020507" pitchFamily="18" charset="2"/>
              </a:rPr>
              <a:t>＝</a:t>
            </a:r>
            <a:r>
              <a:rPr lang="en-US" altLang="zh-CN" sz="2000" i="1" dirty="0">
                <a:latin typeface="黑体" panose="02010609060101010101" pitchFamily="49" charset="-122"/>
                <a:ea typeface="黑体" panose="02010609060101010101" pitchFamily="49" charset="-122"/>
                <a:sym typeface="Symbol" panose="05050102010706020507" pitchFamily="18" charset="2"/>
              </a:rPr>
              <a:t>p</a:t>
            </a:r>
            <a:r>
              <a:rPr lang="zh-CN" altLang="en-US" sz="2000" baseline="-25000" dirty="0">
                <a:latin typeface="黑体" panose="02010609060101010101" pitchFamily="49" charset="-122"/>
                <a:ea typeface="黑体" panose="02010609060101010101" pitchFamily="49" charset="-122"/>
                <a:sym typeface="Symbol" panose="05050102010706020507" pitchFamily="18" charset="2"/>
              </a:rPr>
              <a:t>固</a:t>
            </a:r>
            <a:r>
              <a:rPr lang="zh-CN" altLang="en-US" sz="2000" dirty="0">
                <a:latin typeface="黑体" panose="02010609060101010101" pitchFamily="49" charset="-122"/>
                <a:ea typeface="黑体" panose="02010609060101010101" pitchFamily="49" charset="-122"/>
                <a:sym typeface="Symbol" panose="05050102010706020507" pitchFamily="18" charset="2"/>
              </a:rPr>
              <a:t>。</a:t>
            </a:r>
            <a:endParaRPr lang="zh-CN" altLang="en-US" sz="2000" dirty="0">
              <a:latin typeface="黑体" panose="02010609060101010101" pitchFamily="49" charset="-122"/>
              <a:ea typeface="黑体" panose="02010609060101010101" pitchFamily="49" charset="-122"/>
              <a:sym typeface="Symbol" panose="05050102010706020507" pitchFamily="18" charset="2"/>
            </a:endParaRPr>
          </a:p>
          <a:p>
            <a:pPr marL="457200" indent="-457200" eaLnBrk="0" hangingPunct="0">
              <a:lnSpc>
                <a:spcPct val="120000"/>
              </a:lnSpc>
              <a:buFont typeface="Arial" panose="020B0604020202020204" pitchFamily="34" charset="0"/>
              <a:buChar char="•"/>
              <a:defRPr/>
            </a:pPr>
            <a:endParaRPr lang="zh-CN" altLang="en-US" sz="2000" dirty="0">
              <a:latin typeface="黑体" panose="02010609060101010101" pitchFamily="49" charset="-122"/>
              <a:ea typeface="黑体" panose="02010609060101010101" pitchFamily="49" charset="-122"/>
              <a:sym typeface="Symbol" panose="05050102010706020507" pitchFamily="18" charset="2"/>
            </a:endParaRPr>
          </a:p>
          <a:p>
            <a:pPr marL="342900" indent="-342900" eaLnBrk="0" hangingPunct="0">
              <a:lnSpc>
                <a:spcPct val="120000"/>
              </a:lnSpc>
              <a:buFont typeface="Arial" panose="020B0604020202020204" pitchFamily="34" charset="0"/>
              <a:buChar char="•"/>
              <a:defRPr/>
            </a:pPr>
            <a:r>
              <a:rPr lang="zh-CN" altLang="en-US" sz="2000" dirty="0" smtClean="0">
                <a:latin typeface="黑体" panose="02010609060101010101" pitchFamily="49" charset="-122"/>
                <a:ea typeface="黑体" panose="02010609060101010101" pitchFamily="49" charset="-122"/>
                <a:sym typeface="Symbol" panose="05050102010706020507" pitchFamily="18" charset="2"/>
              </a:rPr>
              <a:t>如</a:t>
            </a:r>
            <a:r>
              <a:rPr lang="zh-CN" altLang="en-US" sz="2000" dirty="0">
                <a:latin typeface="黑体" panose="02010609060101010101" pitchFamily="49" charset="-122"/>
                <a:ea typeface="黑体" panose="02010609060101010101" pitchFamily="49" charset="-122"/>
                <a:sym typeface="Symbol" panose="05050102010706020507" pitchFamily="18" charset="2"/>
              </a:rPr>
              <a:t>上</a:t>
            </a:r>
            <a:r>
              <a:rPr lang="zh-CN" altLang="en-US" sz="2000" dirty="0" smtClean="0">
                <a:latin typeface="黑体" panose="02010609060101010101" pitchFamily="49" charset="-122"/>
                <a:ea typeface="黑体" panose="02010609060101010101" pitchFamily="49" charset="-122"/>
                <a:sym typeface="Symbol" panose="05050102010706020507" pitchFamily="18" charset="2"/>
              </a:rPr>
              <a:t>图</a:t>
            </a:r>
            <a:r>
              <a:rPr lang="zh-CN" altLang="en-US" sz="2000" dirty="0">
                <a:latin typeface="黑体" panose="02010609060101010101" pitchFamily="49" charset="-122"/>
                <a:ea typeface="黑体" panose="02010609060101010101" pitchFamily="49" charset="-122"/>
                <a:sym typeface="Symbol" panose="05050102010706020507" pitchFamily="18" charset="2"/>
              </a:rPr>
              <a:t>所示，温度低于凝固点的</a:t>
            </a:r>
            <a:r>
              <a:rPr lang="zh-CN" altLang="en-US" sz="2000" dirty="0" smtClean="0">
                <a:latin typeface="黑体" panose="02010609060101010101" pitchFamily="49" charset="-122"/>
                <a:ea typeface="黑体" panose="02010609060101010101" pitchFamily="49" charset="-122"/>
                <a:sym typeface="Symbol" panose="05050102010706020507" pitchFamily="18" charset="2"/>
              </a:rPr>
              <a:t>过冷</a:t>
            </a:r>
            <a:r>
              <a:rPr lang="zh-CN" altLang="en-US" sz="2000" dirty="0">
                <a:latin typeface="黑体" panose="02010609060101010101" pitchFamily="49" charset="-122"/>
                <a:ea typeface="黑体" panose="02010609060101010101" pitchFamily="49" charset="-122"/>
                <a:sym typeface="Symbol" panose="05050102010706020507" pitchFamily="18" charset="2"/>
              </a:rPr>
              <a:t>液体的蒸气压大于大于共存固相</a:t>
            </a:r>
            <a:r>
              <a:rPr lang="zh-CN" altLang="en-US" sz="2000" dirty="0" smtClean="0">
                <a:latin typeface="黑体" panose="02010609060101010101" pitchFamily="49" charset="-122"/>
                <a:ea typeface="黑体" panose="02010609060101010101" pitchFamily="49" charset="-122"/>
                <a:sym typeface="Symbol" panose="05050102010706020507" pitchFamily="18" charset="2"/>
              </a:rPr>
              <a:t>的蒸气</a:t>
            </a:r>
            <a:r>
              <a:rPr lang="zh-CN" altLang="en-US" sz="2000" dirty="0">
                <a:latin typeface="黑体" panose="02010609060101010101" pitchFamily="49" charset="-122"/>
                <a:ea typeface="黑体" panose="02010609060101010101" pitchFamily="49" charset="-122"/>
                <a:sym typeface="Symbol" panose="05050102010706020507" pitchFamily="18" charset="2"/>
              </a:rPr>
              <a:t>压，因而过冷液体处于不稳定</a:t>
            </a:r>
            <a:r>
              <a:rPr lang="zh-CN" altLang="en-US" sz="2000" dirty="0" smtClean="0">
                <a:latin typeface="黑体" panose="02010609060101010101" pitchFamily="49" charset="-122"/>
                <a:ea typeface="黑体" panose="02010609060101010101" pitchFamily="49" charset="-122"/>
                <a:sym typeface="Symbol" panose="05050102010706020507" pitchFamily="18" charset="2"/>
              </a:rPr>
              <a:t>状态</a:t>
            </a:r>
            <a:r>
              <a:rPr lang="zh-CN" altLang="en-US" sz="2000" dirty="0">
                <a:latin typeface="黑体" panose="02010609060101010101" pitchFamily="49" charset="-122"/>
                <a:ea typeface="黑体" panose="02010609060101010101" pitchFamily="49" charset="-122"/>
                <a:sym typeface="Symbol" panose="05050102010706020507" pitchFamily="18" charset="2"/>
              </a:rPr>
              <a:t>。</a:t>
            </a:r>
            <a:endParaRPr lang="zh-CN" altLang="en-US" sz="2000" baseline="-25000" dirty="0">
              <a:latin typeface="黑体" panose="02010609060101010101" pitchFamily="49" charset="-122"/>
              <a:ea typeface="黑体" panose="02010609060101010101" pitchFamily="49" charset="-122"/>
              <a:sym typeface="Symbol" panose="05050102010706020507" pitchFamily="18" charset="2"/>
            </a:endParaRPr>
          </a:p>
        </p:txBody>
      </p:sp>
      <p:sp>
        <p:nvSpPr>
          <p:cNvPr id="98309" name="Text Box 6"/>
          <p:cNvSpPr txBox="1">
            <a:spLocks noChangeArrowheads="1"/>
          </p:cNvSpPr>
          <p:nvPr/>
        </p:nvSpPr>
        <p:spPr bwMode="auto">
          <a:xfrm>
            <a:off x="735013" y="5994400"/>
            <a:ext cx="185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1600"/>
          </a:p>
        </p:txBody>
      </p:sp>
      <p:pic>
        <p:nvPicPr>
          <p:cNvPr id="98312" name="Picture 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77" t="2167" r="2377" b="14171"/>
          <a:stretch>
            <a:fillRect/>
          </a:stretch>
        </p:blipFill>
        <p:spPr bwMode="auto">
          <a:xfrm>
            <a:off x="2699792" y="980728"/>
            <a:ext cx="3069492" cy="280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0313" name="Text Box 9"/>
          <p:cNvSpPr txBox="1">
            <a:spLocks noChangeArrowheads="1"/>
          </p:cNvSpPr>
          <p:nvPr/>
        </p:nvSpPr>
        <p:spPr bwMode="auto">
          <a:xfrm>
            <a:off x="2394670" y="3919441"/>
            <a:ext cx="3680024" cy="307074"/>
          </a:xfrm>
          <a:prstGeom prst="rect">
            <a:avLst/>
          </a:prstGeom>
          <a:noFill/>
          <a:ln w="9525">
            <a:noFill/>
            <a:miter lim="800000"/>
          </a:ln>
          <a:effectLst/>
        </p:spPr>
        <p:txBody>
          <a:bodyPr lIns="0" tIns="45712" rIns="0" bIns="45712"/>
          <a:lstStyle/>
          <a:p>
            <a:pPr algn="ctr">
              <a:spcAft>
                <a:spcPct val="50000"/>
              </a:spcAft>
              <a:defRPr/>
            </a:pPr>
            <a:r>
              <a:rPr lang="zh-CN" altLang="en-US" sz="1800" dirty="0">
                <a:solidFill>
                  <a:srgbClr val="C00000"/>
                </a:solidFill>
                <a:latin typeface="黑体" panose="02010609060101010101" pitchFamily="49" charset="-122"/>
                <a:ea typeface="黑体" panose="02010609060101010101" pitchFamily="49" charset="-122"/>
              </a:rPr>
              <a:t>液体及固体的蒸气压与温度的关系</a:t>
            </a:r>
            <a:endParaRPr lang="zh-CN" altLang="en-US" sz="1800" dirty="0">
              <a:solidFill>
                <a:srgbClr val="C00000"/>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lstStyle/>
          <a:p>
            <a:r>
              <a:rPr lang="zh-CN" altLang="en-US" dirty="0"/>
              <a:t>固体的蒸气压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0309"/>
                                        </p:tgtEl>
                                        <p:attrNameLst>
                                          <p:attrName>style.visibility</p:attrName>
                                        </p:attrNameLst>
                                      </p:cBhvr>
                                      <p:to>
                                        <p:strVal val="visible"/>
                                      </p:to>
                                    </p:set>
                                    <p:anim calcmode="lin" valueType="num">
                                      <p:cBhvr additive="base">
                                        <p:cTn id="7" dur="500" fill="hold"/>
                                        <p:tgtEl>
                                          <p:spTgt spid="610309"/>
                                        </p:tgtEl>
                                        <p:attrNameLst>
                                          <p:attrName>ppt_x</p:attrName>
                                        </p:attrNameLst>
                                      </p:cBhvr>
                                      <p:tavLst>
                                        <p:tav tm="0">
                                          <p:val>
                                            <p:strVal val="#ppt_x"/>
                                          </p:val>
                                        </p:tav>
                                        <p:tav tm="100000">
                                          <p:val>
                                            <p:strVal val="#ppt_x"/>
                                          </p:val>
                                        </p:tav>
                                      </p:tavLst>
                                    </p:anim>
                                    <p:anim calcmode="lin" valueType="num">
                                      <p:cBhvr additive="base">
                                        <p:cTn id="8" dur="500" fill="hold"/>
                                        <p:tgtEl>
                                          <p:spTgt spid="6103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9"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固体的熔化</a:t>
            </a:r>
            <a:endParaRPr lang="zh-CN" altLang="en-US" dirty="0"/>
          </a:p>
        </p:txBody>
      </p:sp>
      <p:pic>
        <p:nvPicPr>
          <p:cNvPr id="3" name="Picture 7" descr="FG13_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5816" y="1340768"/>
            <a:ext cx="2701755" cy="272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8"/>
          <p:cNvSpPr txBox="1">
            <a:spLocks noChangeArrowheads="1"/>
          </p:cNvSpPr>
          <p:nvPr/>
        </p:nvSpPr>
        <p:spPr bwMode="auto">
          <a:xfrm>
            <a:off x="3244067" y="951015"/>
            <a:ext cx="1985916" cy="341889"/>
          </a:xfrm>
          <a:prstGeom prst="rect">
            <a:avLst/>
          </a:prstGeom>
          <a:noFill/>
          <a:ln w="9525" algn="ctr">
            <a:noFill/>
            <a:miter lim="800000"/>
          </a:ln>
          <a:effectLst/>
        </p:spPr>
        <p:txBody>
          <a:bodyPr>
            <a:spAutoFit/>
          </a:bodyPr>
          <a:lstStyle/>
          <a:p>
            <a:pPr algn="ctr" eaLnBrk="0" hangingPunct="0">
              <a:spcBef>
                <a:spcPct val="50000"/>
              </a:spcBef>
              <a:defRPr/>
            </a:pPr>
            <a:r>
              <a:rPr kumimoji="0" lang="en-US" altLang="zh-CN" sz="2000" dirty="0">
                <a:solidFill>
                  <a:schemeClr val="accent2">
                    <a:lumMod val="50000"/>
                  </a:schemeClr>
                </a:solidFill>
                <a:effectLst>
                  <a:outerShdw blurRad="38100" dist="38100" dir="2700000" algn="tl">
                    <a:srgbClr val="000000"/>
                  </a:outerShdw>
                </a:effectLst>
                <a:latin typeface="Arial" panose="020B0604020202020204" pitchFamily="34" charset="0"/>
              </a:rPr>
              <a:t>Melting Point</a:t>
            </a:r>
            <a:endParaRPr kumimoji="0" lang="en-CA" sz="2000" dirty="0">
              <a:solidFill>
                <a:schemeClr val="accent2">
                  <a:lumMod val="50000"/>
                </a:schemeClr>
              </a:solidFill>
              <a:effectLst>
                <a:outerShdw blurRad="38100" dist="38100" dir="2700000" algn="tl">
                  <a:srgbClr val="000000"/>
                </a:outerShdw>
              </a:effectLst>
              <a:latin typeface="Arial" panose="020B0604020202020204" pitchFamily="34" charset="0"/>
            </a:endParaRPr>
          </a:p>
        </p:txBody>
      </p:sp>
      <p:sp>
        <p:nvSpPr>
          <p:cNvPr id="5" name="文本框 4"/>
          <p:cNvSpPr txBox="1"/>
          <p:nvPr/>
        </p:nvSpPr>
        <p:spPr>
          <a:xfrm>
            <a:off x="1151620" y="4293096"/>
            <a:ext cx="6840760" cy="2246769"/>
          </a:xfrm>
          <a:prstGeom prst="rect">
            <a:avLst/>
          </a:prstGeom>
          <a:solidFill>
            <a:schemeClr val="accent3">
              <a:lumMod val="20000"/>
              <a:lumOff val="80000"/>
            </a:schemeClr>
          </a:solidFill>
        </p:spPr>
        <p:txBody>
          <a:bodyPr wrap="square" rtlCol="0">
            <a:spAutoFit/>
          </a:bodyPr>
          <a:lstStyle/>
          <a:p>
            <a:pPr marL="2508250" indent="-2508250"/>
            <a:r>
              <a:rPr lang="zh-CN" altLang="en-US" sz="2800" dirty="0" smtClean="0">
                <a:solidFill>
                  <a:srgbClr val="0000FF"/>
                </a:solidFill>
                <a:latin typeface="黑体" panose="02010609060101010101" pitchFamily="49" charset="-122"/>
                <a:ea typeface="黑体" panose="02010609060101010101" pitchFamily="49" charset="-122"/>
              </a:rPr>
              <a:t>凝固点</a:t>
            </a:r>
            <a:r>
              <a:rPr lang="zh-CN" altLang="en-US" sz="2800" dirty="0">
                <a:solidFill>
                  <a:srgbClr val="0000FF"/>
                </a:solidFill>
                <a:latin typeface="黑体" panose="02010609060101010101" pitchFamily="49" charset="-122"/>
                <a:ea typeface="黑体" panose="02010609060101010101" pitchFamily="49" charset="-122"/>
              </a:rPr>
              <a:t>和</a:t>
            </a:r>
            <a:r>
              <a:rPr lang="zh-CN" altLang="en-US" sz="2800" dirty="0" smtClean="0">
                <a:solidFill>
                  <a:srgbClr val="0000FF"/>
                </a:solidFill>
                <a:latin typeface="黑体" panose="02010609060101010101" pitchFamily="49" charset="-122"/>
                <a:ea typeface="黑体" panose="02010609060101010101" pitchFamily="49" charset="-122"/>
              </a:rPr>
              <a:t>熔点</a:t>
            </a:r>
            <a:endParaRPr lang="en-US" altLang="zh-CN" sz="2800" dirty="0" smtClean="0">
              <a:solidFill>
                <a:srgbClr val="0000FF"/>
              </a:solidFill>
              <a:latin typeface="黑体" panose="02010609060101010101" pitchFamily="49" charset="-122"/>
              <a:ea typeface="黑体" panose="02010609060101010101" pitchFamily="49" charset="-122"/>
            </a:endParaRPr>
          </a:p>
          <a:p>
            <a:pPr marL="444500" indent="-444500">
              <a:buFont typeface="Arial" panose="020B0604020202020204" pitchFamily="34" charset="0"/>
              <a:buChar char="•"/>
            </a:pPr>
            <a:r>
              <a:rPr lang="zh-CN" altLang="en-US" sz="2800" dirty="0" smtClean="0">
                <a:latin typeface="黑体" panose="02010609060101010101" pitchFamily="49" charset="-122"/>
                <a:ea typeface="黑体" panose="02010609060101010101" pitchFamily="49" charset="-122"/>
              </a:rPr>
              <a:t>液体、固体两相平衡的温度</a:t>
            </a:r>
            <a:endParaRPr lang="en-US" altLang="zh-CN" sz="2800" dirty="0" smtClean="0">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r>
              <a:rPr lang="zh-CN" altLang="en-US" sz="2800" dirty="0" smtClean="0">
                <a:latin typeface="黑体" panose="02010609060101010101" pitchFamily="49" charset="-122"/>
                <a:ea typeface="黑体" panose="02010609060101010101" pitchFamily="49" charset="-122"/>
              </a:rPr>
              <a:t>液</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固两相共存时，加热或吸热只能改变液体、固体的相对量，而温度</a:t>
            </a:r>
            <a:r>
              <a:rPr lang="zh-CN" altLang="en-US" sz="2800" dirty="0" smtClean="0">
                <a:latin typeface="黑体" panose="02010609060101010101" pitchFamily="49" charset="-122"/>
                <a:ea typeface="黑体" panose="02010609060101010101" pitchFamily="49" charset="-122"/>
              </a:rPr>
              <a:t>不变</a:t>
            </a:r>
            <a:endParaRPr lang="en-US" altLang="zh-CN" sz="2800" dirty="0" smtClean="0">
              <a:latin typeface="黑体" panose="02010609060101010101" pitchFamily="49" charset="-122"/>
              <a:ea typeface="黑体" panose="02010609060101010101" pitchFamily="49" charset="-122"/>
            </a:endParaRPr>
          </a:p>
          <a:p>
            <a:pPr marL="457200" indent="-457200">
              <a:buFont typeface="Arial" panose="020B0604020202020204" pitchFamily="34" charset="0"/>
              <a:buChar char="•"/>
            </a:pPr>
            <a:r>
              <a:rPr lang="zh-CN" altLang="en-US" sz="2800" dirty="0" smtClean="0">
                <a:latin typeface="黑体" panose="02010609060101010101" pitchFamily="49" charset="-122"/>
                <a:ea typeface="黑体" panose="02010609060101010101" pitchFamily="49" charset="-122"/>
              </a:rPr>
              <a:t>没有过热固体</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水</a:t>
            </a:r>
            <a:r>
              <a:rPr lang="zh-CN" altLang="en-US" dirty="0"/>
              <a:t>的</a:t>
            </a:r>
            <a:r>
              <a:rPr lang="zh-CN" altLang="en-US" dirty="0" smtClean="0"/>
              <a:t>相图</a:t>
            </a:r>
            <a:endParaRPr lang="zh-CN" altLang="en-US" dirty="0"/>
          </a:p>
        </p:txBody>
      </p:sp>
      <p:sp>
        <p:nvSpPr>
          <p:cNvPr id="3" name="矩形 2"/>
          <p:cNvSpPr/>
          <p:nvPr/>
        </p:nvSpPr>
        <p:spPr>
          <a:xfrm>
            <a:off x="772955" y="4365104"/>
            <a:ext cx="7742395" cy="2337178"/>
          </a:xfrm>
          <a:prstGeom prst="rect">
            <a:avLst/>
          </a:prstGeom>
          <a:solidFill>
            <a:schemeClr val="accent3">
              <a:lumMod val="20000"/>
              <a:lumOff val="80000"/>
            </a:schemeClr>
          </a:solidFill>
        </p:spPr>
        <p:txBody>
          <a:bodyPr wrap="square">
            <a:spAutoFit/>
          </a:bodyPr>
          <a:lstStyle/>
          <a:p>
            <a:pPr>
              <a:lnSpc>
                <a:spcPct val="125000"/>
              </a:lnSpc>
            </a:pPr>
            <a:r>
              <a:rPr lang="zh-CN" altLang="en-US" sz="2400" dirty="0" smtClean="0">
                <a:solidFill>
                  <a:srgbClr val="0000FF"/>
                </a:solidFill>
                <a:latin typeface="黑体" panose="02010609060101010101" pitchFamily="49" charset="-122"/>
                <a:ea typeface="黑体" panose="02010609060101010101" pitchFamily="49" charset="-122"/>
              </a:rPr>
              <a:t>决定物质状态（物相）的外因：温度</a:t>
            </a:r>
            <a:r>
              <a:rPr lang="zh-CN" altLang="en-US" sz="2400" dirty="0">
                <a:solidFill>
                  <a:srgbClr val="0000FF"/>
                </a:solidFill>
                <a:latin typeface="黑体" panose="02010609060101010101" pitchFamily="49" charset="-122"/>
                <a:ea typeface="黑体" panose="02010609060101010101" pitchFamily="49" charset="-122"/>
              </a:rPr>
              <a:t>和</a:t>
            </a:r>
            <a:r>
              <a:rPr lang="zh-CN" altLang="en-US" sz="2400" dirty="0" smtClean="0">
                <a:solidFill>
                  <a:srgbClr val="0000FF"/>
                </a:solidFill>
                <a:latin typeface="黑体" panose="02010609060101010101" pitchFamily="49" charset="-122"/>
                <a:ea typeface="黑体" panose="02010609060101010101" pitchFamily="49" charset="-122"/>
              </a:rPr>
              <a:t>压力</a:t>
            </a:r>
            <a:endParaRPr lang="en-US" altLang="zh-CN" sz="2400" dirty="0" smtClean="0">
              <a:solidFill>
                <a:srgbClr val="0000FF"/>
              </a:solidFill>
              <a:latin typeface="黑体" panose="02010609060101010101" pitchFamily="49" charset="-122"/>
              <a:ea typeface="黑体" panose="02010609060101010101" pitchFamily="49" charset="-122"/>
            </a:endParaRPr>
          </a:p>
          <a:p>
            <a:pPr>
              <a:lnSpc>
                <a:spcPct val="125000"/>
              </a:lnSpc>
            </a:pPr>
            <a:r>
              <a:rPr lang="zh-CN" altLang="en-US" sz="2400" dirty="0" smtClean="0">
                <a:solidFill>
                  <a:srgbClr val="0000FF"/>
                </a:solidFill>
                <a:latin typeface="黑体" panose="02010609060101010101" pitchFamily="49" charset="-122"/>
                <a:ea typeface="黑体" panose="02010609060101010101" pitchFamily="49" charset="-122"/>
              </a:rPr>
              <a:t>相图：</a:t>
            </a:r>
            <a:r>
              <a:rPr lang="zh-CN" altLang="en-US" sz="2400" dirty="0" smtClean="0">
                <a:latin typeface="黑体" panose="02010609060101010101" pitchFamily="49" charset="-122"/>
                <a:ea typeface="黑体" panose="02010609060101010101" pitchFamily="49" charset="-122"/>
              </a:rPr>
              <a:t>物质</a:t>
            </a:r>
            <a:r>
              <a:rPr lang="zh-CN" altLang="en-US" sz="2400" dirty="0">
                <a:latin typeface="黑体" panose="02010609060101010101" pitchFamily="49" charset="-122"/>
                <a:ea typeface="黑体" panose="02010609060101010101" pitchFamily="49" charset="-122"/>
              </a:rPr>
              <a:t>的物相与温度、压强和组成等的关系图</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zh-CN" altLang="en-US" sz="2400" dirty="0" smtClean="0">
                <a:solidFill>
                  <a:srgbClr val="0000FF"/>
                </a:solidFill>
                <a:latin typeface="黑体" panose="02010609060101010101" pitchFamily="49" charset="-122"/>
                <a:ea typeface="黑体" panose="02010609060101010101" pitchFamily="49" charset="-122"/>
              </a:rPr>
              <a:t>相变类型：</a:t>
            </a:r>
            <a:r>
              <a:rPr lang="zh-CN" altLang="en-US" sz="2400" dirty="0" smtClean="0">
                <a:latin typeface="黑体" panose="02010609060101010101" pitchFamily="49" charset="-122"/>
                <a:ea typeface="黑体" panose="02010609060101010101" pitchFamily="49" charset="-122"/>
              </a:rPr>
              <a:t>气</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液</a:t>
            </a:r>
            <a:r>
              <a:rPr lang="zh-CN" altLang="en-US" sz="2400" dirty="0" smtClean="0">
                <a:latin typeface="黑体" panose="02010609060101010101" pitchFamily="49" charset="-122"/>
                <a:ea typeface="黑体" panose="02010609060101010101" pitchFamily="49" charset="-122"/>
              </a:rPr>
              <a:t>、固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液、气</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固等相变，还有固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固</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不同晶型</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电子自旋</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铁磁</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反铁磁</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电性</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铁电</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反铁电</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导体</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绝缘体</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4" name="Picture 2" descr="Supercritical steam generator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7744" y="847414"/>
            <a:ext cx="4339259" cy="353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4930352" y="1484784"/>
            <a:ext cx="3899761" cy="2592288"/>
          </a:xfrm>
          <a:prstGeom prst="roundRect">
            <a:avLst>
              <a:gd name="adj" fmla="val 6054"/>
            </a:avLst>
          </a:prstGeom>
          <a:solidFill>
            <a:schemeClr val="bg1"/>
          </a:solidFill>
          <a:ln w="19050">
            <a:solidFill>
              <a:srgbClr val="C00000"/>
            </a:solidFill>
          </a:ln>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水的相图</a:t>
            </a:r>
            <a:endParaRPr lang="zh-CN" altLang="en-US" dirty="0"/>
          </a:p>
        </p:txBody>
      </p:sp>
      <p:pic>
        <p:nvPicPr>
          <p:cNvPr id="7" name="图片 6"/>
          <p:cNvPicPr>
            <a:picLocks noChangeAspect="1"/>
          </p:cNvPicPr>
          <p:nvPr/>
        </p:nvPicPr>
        <p:blipFill>
          <a:blip r:embed="rId1"/>
          <a:stretch>
            <a:fillRect/>
          </a:stretch>
        </p:blipFill>
        <p:spPr>
          <a:xfrm>
            <a:off x="612585" y="1492573"/>
            <a:ext cx="3943350" cy="3531218"/>
          </a:xfrm>
          <a:prstGeom prst="rect">
            <a:avLst/>
          </a:prstGeom>
        </p:spPr>
      </p:pic>
      <p:pic>
        <p:nvPicPr>
          <p:cNvPr id="3" name="图片 2"/>
          <p:cNvPicPr>
            <a:picLocks noChangeAspect="1"/>
          </p:cNvPicPr>
          <p:nvPr/>
        </p:nvPicPr>
        <p:blipFill>
          <a:blip r:embed="rId2"/>
          <a:stretch>
            <a:fillRect/>
          </a:stretch>
        </p:blipFill>
        <p:spPr>
          <a:xfrm>
            <a:off x="6320866" y="1563699"/>
            <a:ext cx="1181100" cy="1504950"/>
          </a:xfrm>
          <a:prstGeom prst="rect">
            <a:avLst/>
          </a:prstGeom>
        </p:spPr>
      </p:pic>
      <p:sp>
        <p:nvSpPr>
          <p:cNvPr id="5" name="文本框 4"/>
          <p:cNvSpPr txBox="1"/>
          <p:nvPr/>
        </p:nvSpPr>
        <p:spPr>
          <a:xfrm>
            <a:off x="5126312" y="3157362"/>
            <a:ext cx="3570208" cy="830997"/>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研究模型</a:t>
            </a:r>
            <a:endParaRPr lang="en-US" altLang="zh-CN" sz="2400" dirty="0" smtClean="0">
              <a:solidFill>
                <a:srgbClr val="C00000"/>
              </a:solidFill>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密闭容器，活塞，恒温箱</a:t>
            </a:r>
            <a:endParaRPr lang="zh-CN" altLang="en-US" sz="2400" dirty="0">
              <a:latin typeface="黑体" panose="02010609060101010101" pitchFamily="49" charset="-122"/>
              <a:ea typeface="黑体" panose="02010609060101010101" pitchFamily="49" charset="-122"/>
            </a:endParaRPr>
          </a:p>
        </p:txBody>
      </p:sp>
      <p:sp>
        <p:nvSpPr>
          <p:cNvPr id="9" name="文本框 8"/>
          <p:cNvSpPr txBox="1"/>
          <p:nvPr/>
        </p:nvSpPr>
        <p:spPr>
          <a:xfrm>
            <a:off x="4867985" y="4658556"/>
            <a:ext cx="3962128" cy="1815882"/>
          </a:xfrm>
          <a:prstGeom prst="rect">
            <a:avLst/>
          </a:prstGeom>
          <a:solidFill>
            <a:schemeClr val="accent3">
              <a:lumMod val="20000"/>
              <a:lumOff val="80000"/>
            </a:schemeClr>
          </a:solidFill>
        </p:spPr>
        <p:txBody>
          <a:bodyPr wrap="square" rtlCol="0">
            <a:spAutoFit/>
          </a:bodyPr>
          <a:lstStyle/>
          <a:p>
            <a:r>
              <a:rPr lang="zh-CN" altLang="en-US" sz="2800" dirty="0" smtClean="0">
                <a:latin typeface="黑体" panose="02010609060101010101" pitchFamily="49" charset="-122"/>
                <a:ea typeface="黑体" panose="02010609060101010101" pitchFamily="49" charset="-122"/>
              </a:rPr>
              <a:t>相图的坐标轴：</a:t>
            </a:r>
            <a:endParaRPr lang="en-US" altLang="zh-CN" sz="2800" dirty="0" smtClean="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横轴：温度</a:t>
            </a:r>
            <a:endParaRPr lang="en-US" altLang="zh-CN" sz="2800" dirty="0" smtClean="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纵轴：</a:t>
            </a:r>
            <a:r>
              <a:rPr lang="zh-CN" altLang="en-US" sz="2800" dirty="0">
                <a:latin typeface="黑体" panose="02010609060101010101" pitchFamily="49" charset="-122"/>
                <a:ea typeface="黑体" panose="02010609060101010101" pitchFamily="49" charset="-122"/>
              </a:rPr>
              <a:t>研究对象的压力</a:t>
            </a:r>
            <a:endParaRPr lang="zh-CN" altLang="en-US" sz="2800" dirty="0">
              <a:latin typeface="黑体" panose="02010609060101010101" pitchFamily="49" charset="-122"/>
              <a:ea typeface="黑体" panose="02010609060101010101" pitchFamily="49" charset="-122"/>
            </a:endParaRPr>
          </a:p>
          <a:p>
            <a:r>
              <a:rPr lang="en-US" altLang="zh-CN" sz="2800" dirty="0">
                <a:solidFill>
                  <a:srgbClr val="C00000"/>
                </a:solidFill>
                <a:latin typeface="黑体" panose="02010609060101010101" pitchFamily="49" charset="-122"/>
                <a:ea typeface="黑体" panose="02010609060101010101" pitchFamily="49" charset="-122"/>
              </a:rPr>
              <a:t>	</a:t>
            </a:r>
            <a:r>
              <a:rPr lang="en-US" altLang="zh-CN" sz="2800" dirty="0" smtClean="0">
                <a:solidFill>
                  <a:srgbClr val="C00000"/>
                </a:solidFill>
                <a:latin typeface="黑体" panose="02010609060101010101" pitchFamily="49" charset="-122"/>
                <a:ea typeface="黑体" panose="02010609060101010101" pitchFamily="49" charset="-122"/>
              </a:rPr>
              <a:t> </a:t>
            </a:r>
            <a:r>
              <a:rPr lang="zh-CN" altLang="en-US" sz="2800" dirty="0" smtClean="0">
                <a:solidFill>
                  <a:srgbClr val="C00000"/>
                </a:solidFill>
                <a:latin typeface="黑体" panose="02010609060101010101" pitchFamily="49" charset="-122"/>
                <a:ea typeface="黑体" panose="02010609060101010101" pitchFamily="49" charset="-122"/>
              </a:rPr>
              <a:t>不是外压</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p:txBody>
      </p:sp>
      <p:sp>
        <p:nvSpPr>
          <p:cNvPr id="12" name="矩形 11"/>
          <p:cNvSpPr/>
          <p:nvPr/>
        </p:nvSpPr>
        <p:spPr>
          <a:xfrm>
            <a:off x="612585" y="5055753"/>
            <a:ext cx="4015358" cy="1421928"/>
          </a:xfrm>
          <a:prstGeom prst="rect">
            <a:avLst/>
          </a:prstGeom>
          <a:solidFill>
            <a:schemeClr val="accent3">
              <a:lumMod val="20000"/>
              <a:lumOff val="80000"/>
            </a:schemeClr>
          </a:solidFill>
        </p:spPr>
        <p:txBody>
          <a:bodyPr wrap="square" rtlCol="0" anchor="ctr">
            <a:spAutoFit/>
          </a:bodyPr>
          <a:lstStyle/>
          <a:p>
            <a:pPr marL="663575" indent="-663575">
              <a:lnSpc>
                <a:spcPct val="120000"/>
              </a:lnSpc>
            </a:pPr>
            <a:r>
              <a:rPr lang="zh-CN" altLang="en-US" sz="2400"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平衡状态</a:t>
            </a:r>
            <a:endParaRPr lang="en-US" altLang="zh-CN" sz="2400"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pPr>
            <a:r>
              <a:rPr lang="zh-CN" altLang="en-US" sz="2400" dirty="0" smtClean="0">
                <a:latin typeface="黑体" panose="02010609060101010101" pitchFamily="49" charset="-122"/>
                <a:ea typeface="黑体" panose="02010609060101010101" pitchFamily="49" charset="-122"/>
                <a:cs typeface="Times New Roman" panose="02020603050405020304" pitchFamily="18" charset="0"/>
              </a:rPr>
              <a:t>压力、温度确定，即可确定水的物相</a:t>
            </a:r>
            <a:endParaRPr lang="zh-CN" altLang="en-US" sz="2400" dirty="0" smtClean="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0457" y="983642"/>
            <a:ext cx="7545655" cy="584775"/>
          </a:xfrm>
          <a:prstGeom prst="rect">
            <a:avLst/>
          </a:prstGeom>
          <a:solidFill>
            <a:schemeClr val="bg1">
              <a:lumMod val="95000"/>
            </a:schemeClr>
          </a:solidFill>
        </p:spPr>
        <p:txBody>
          <a:bodyPr wrap="square" rtlCol="0">
            <a:spAutoFit/>
          </a:bodyPr>
          <a:lstStyle/>
          <a:p>
            <a:r>
              <a:rPr lang="zh-CN" altLang="en-US" dirty="0" smtClean="0">
                <a:solidFill>
                  <a:srgbClr val="3A3AEA"/>
                </a:solidFill>
                <a:latin typeface="黑体" panose="02010609060101010101" pitchFamily="49" charset="-122"/>
                <a:ea typeface="黑体" panose="02010609060101010101" pitchFamily="49" charset="-122"/>
              </a:rPr>
              <a:t>体系中的均匀部分</a:t>
            </a:r>
            <a:endParaRPr lang="en-US" altLang="zh-CN" dirty="0" smtClean="0">
              <a:solidFill>
                <a:srgbClr val="3A3AEA"/>
              </a:solidFill>
              <a:latin typeface="黑体" panose="02010609060101010101" pitchFamily="49" charset="-122"/>
              <a:ea typeface="黑体" panose="02010609060101010101" pitchFamily="49" charset="-122"/>
            </a:endParaRPr>
          </a:p>
        </p:txBody>
      </p:sp>
      <p:grpSp>
        <p:nvGrpSpPr>
          <p:cNvPr id="8" name="组合 7"/>
          <p:cNvGrpSpPr/>
          <p:nvPr/>
        </p:nvGrpSpPr>
        <p:grpSpPr>
          <a:xfrm>
            <a:off x="971600" y="3212976"/>
            <a:ext cx="7051393" cy="2818313"/>
            <a:chOff x="4564725" y="3371320"/>
            <a:chExt cx="3634582" cy="1452676"/>
          </a:xfrm>
        </p:grpSpPr>
        <p:pic>
          <p:nvPicPr>
            <p:cNvPr id="16386" name="Picture 2" descr="“TiO2 rutile”的图片搜索结果"/>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53680"/>
            <a:stretch>
              <a:fillRect/>
            </a:stretch>
          </p:blipFill>
          <p:spPr bwMode="auto">
            <a:xfrm>
              <a:off x="4564725" y="3429000"/>
              <a:ext cx="1817291" cy="1067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iO2 rutile”的图片搜索结果"/>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47805"/>
            <a:stretch>
              <a:fillRect/>
            </a:stretch>
          </p:blipFill>
          <p:spPr bwMode="auto">
            <a:xfrm>
              <a:off x="6382016" y="3371320"/>
              <a:ext cx="1817291" cy="120265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098909" y="4454664"/>
              <a:ext cx="748923" cy="369332"/>
            </a:xfrm>
            <a:prstGeom prst="rect">
              <a:avLst/>
            </a:prstGeom>
            <a:noFill/>
          </p:spPr>
          <p:txBody>
            <a:bodyPr wrap="none" rtlCol="0">
              <a:spAutoFit/>
            </a:bodyPr>
            <a:lstStyle/>
            <a:p>
              <a:r>
                <a:rPr lang="en-US" altLang="zh-CN" sz="1800" dirty="0" smtClean="0"/>
                <a:t>Rutile</a:t>
              </a:r>
              <a:endParaRPr lang="zh-CN" altLang="en-US" sz="1800" dirty="0"/>
            </a:p>
          </p:txBody>
        </p:sp>
        <p:sp>
          <p:nvSpPr>
            <p:cNvPr id="9" name="文本框 8"/>
            <p:cNvSpPr txBox="1"/>
            <p:nvPr/>
          </p:nvSpPr>
          <p:spPr>
            <a:xfrm>
              <a:off x="6826431" y="4454664"/>
              <a:ext cx="928459" cy="369332"/>
            </a:xfrm>
            <a:prstGeom prst="rect">
              <a:avLst/>
            </a:prstGeom>
            <a:noFill/>
          </p:spPr>
          <p:txBody>
            <a:bodyPr wrap="none" rtlCol="0">
              <a:spAutoFit/>
            </a:bodyPr>
            <a:lstStyle/>
            <a:p>
              <a:r>
                <a:rPr lang="en-US" altLang="zh-CN" sz="1800" dirty="0" err="1"/>
                <a:t>Anatase</a:t>
              </a:r>
              <a:endParaRPr lang="zh-CN" altLang="en-US" sz="1800" dirty="0"/>
            </a:p>
          </p:txBody>
        </p:sp>
      </p:grpSp>
      <p:sp>
        <p:nvSpPr>
          <p:cNvPr id="3" name="标题 2"/>
          <p:cNvSpPr>
            <a:spLocks noGrp="1"/>
          </p:cNvSpPr>
          <p:nvPr>
            <p:ph type="title"/>
          </p:nvPr>
        </p:nvSpPr>
        <p:spPr/>
        <p:txBody>
          <a:bodyPr/>
          <a:lstStyle/>
          <a:p>
            <a:r>
              <a:rPr lang="zh-CN" altLang="en-US" dirty="0"/>
              <a:t>物相（相）</a:t>
            </a:r>
            <a:endParaRPr lang="zh-CN" altLang="en-US" dirty="0"/>
          </a:p>
        </p:txBody>
      </p:sp>
      <mc:AlternateContent xmlns:mc="http://schemas.openxmlformats.org/markup-compatibility/2006">
        <mc:Choice xmlns:a14="http://schemas.microsoft.com/office/drawing/2010/main" Requires="a14">
          <p:sp>
            <p:nvSpPr>
              <p:cNvPr id="2" name="矩形 1"/>
              <p:cNvSpPr/>
              <p:nvPr/>
            </p:nvSpPr>
            <p:spPr>
              <a:xfrm>
                <a:off x="831749" y="1723198"/>
                <a:ext cx="4572000" cy="1077218"/>
              </a:xfrm>
              <a:prstGeom prst="rect">
                <a:avLst/>
              </a:prstGeom>
            </p:spPr>
            <p:txBody>
              <a:bodyPr>
                <a:spAutoFit/>
              </a:bodyPr>
              <a:lstStyle/>
              <a:p>
                <a14:m>
                  <m:oMathPara xmlns:m="http://schemas.openxmlformats.org/officeDocument/2006/math">
                    <m:oMathParaPr>
                      <m:jc m:val="left"/>
                    </m:oMathParaPr>
                    <m:oMath xmlns:m="http://schemas.openxmlformats.org/officeDocument/2006/math">
                      <m:r>
                        <m:rPr>
                          <m:sty m:val="p"/>
                        </m:rPr>
                        <a:rPr lang="en-US" altLang="zh-CN" dirty="0">
                          <a:latin typeface="Cambria Math" panose="02040503050406030204" pitchFamily="18" charset="0"/>
                          <a:ea typeface="楷体" panose="02010609060101010101" pitchFamily="49" charset="-122"/>
                        </a:rPr>
                        <m:t>CaO</m:t>
                      </m:r>
                      <m:d>
                        <m:dPr>
                          <m:ctrlPr>
                            <a:rPr lang="en-US" altLang="zh-CN" i="1" dirty="0">
                              <a:latin typeface="Cambria Math" panose="02040503050406030204" pitchFamily="18" charset="0"/>
                              <a:ea typeface="楷体" panose="02010609060101010101" pitchFamily="49" charset="-122"/>
                            </a:rPr>
                          </m:ctrlPr>
                        </m:dPr>
                        <m:e>
                          <m:r>
                            <m:rPr>
                              <m:sty m:val="p"/>
                            </m:rPr>
                            <a:rPr lang="en-US" altLang="zh-CN" dirty="0">
                              <a:latin typeface="Cambria Math" panose="02040503050406030204" pitchFamily="18" charset="0"/>
                              <a:ea typeface="楷体" panose="02010609060101010101" pitchFamily="49" charset="-122"/>
                            </a:rPr>
                            <m:t>s</m:t>
                          </m:r>
                        </m:e>
                      </m:d>
                      <m:r>
                        <a:rPr lang="en-US" altLang="zh-CN" dirty="0">
                          <a:latin typeface="Cambria Math" panose="02040503050406030204" pitchFamily="18" charset="0"/>
                          <a:ea typeface="楷体" panose="02010609060101010101" pitchFamily="49" charset="-122"/>
                        </a:rPr>
                        <m:t>, </m:t>
                      </m:r>
                      <m:sSub>
                        <m:sSubPr>
                          <m:ctrlPr>
                            <a:rPr lang="en-US" altLang="zh-CN" i="1" dirty="0">
                              <a:latin typeface="Cambria Math" panose="02040503050406030204" pitchFamily="18" charset="0"/>
                              <a:ea typeface="楷体" panose="02010609060101010101" pitchFamily="49" charset="-122"/>
                            </a:rPr>
                          </m:ctrlPr>
                        </m:sSubPr>
                        <m:e>
                          <m:r>
                            <m:rPr>
                              <m:sty m:val="p"/>
                            </m:rPr>
                            <a:rPr lang="en-US" altLang="zh-CN" dirty="0">
                              <a:latin typeface="Cambria Math" panose="02040503050406030204" pitchFamily="18" charset="0"/>
                              <a:ea typeface="楷体" panose="02010609060101010101" pitchFamily="49" charset="-122"/>
                            </a:rPr>
                            <m:t>CaCO</m:t>
                          </m:r>
                        </m:e>
                        <m:sub>
                          <m:r>
                            <a:rPr lang="en-US" altLang="zh-CN" dirty="0">
                              <a:latin typeface="Cambria Math" panose="02040503050406030204" pitchFamily="18" charset="0"/>
                              <a:ea typeface="楷体" panose="02010609060101010101" pitchFamily="49" charset="-122"/>
                            </a:rPr>
                            <m:t>3</m:t>
                          </m:r>
                        </m:sub>
                      </m:sSub>
                      <m:d>
                        <m:dPr>
                          <m:ctrlPr>
                            <a:rPr lang="en-US" altLang="zh-CN" i="1" dirty="0">
                              <a:latin typeface="Cambria Math" panose="02040503050406030204" pitchFamily="18" charset="0"/>
                              <a:ea typeface="楷体" panose="02010609060101010101" pitchFamily="49" charset="-122"/>
                            </a:rPr>
                          </m:ctrlPr>
                        </m:dPr>
                        <m:e>
                          <m:r>
                            <m:rPr>
                              <m:sty m:val="p"/>
                            </m:rPr>
                            <a:rPr lang="en-US" altLang="zh-CN" dirty="0">
                              <a:latin typeface="Cambria Math" panose="02040503050406030204" pitchFamily="18" charset="0"/>
                              <a:ea typeface="楷体" panose="02010609060101010101" pitchFamily="49" charset="-122"/>
                            </a:rPr>
                            <m:t>s</m:t>
                          </m:r>
                        </m:e>
                      </m:d>
                      <m:r>
                        <a:rPr lang="en-US" altLang="zh-CN" dirty="0">
                          <a:solidFill>
                            <a:srgbClr val="0070C0"/>
                          </a:solidFill>
                          <a:latin typeface="Cambria Math" panose="02040503050406030204" pitchFamily="18" charset="0"/>
                          <a:ea typeface="楷体" panose="02010609060101010101" pitchFamily="49" charset="-122"/>
                        </a:rPr>
                        <m:t>  </m:t>
                      </m:r>
                    </m:oMath>
                    <m:oMath xmlns:m="http://schemas.openxmlformats.org/officeDocument/2006/math">
                      <m:r>
                        <m:rPr>
                          <m:sty m:val="p"/>
                        </m:rPr>
                        <a:rPr lang="en-US" altLang="zh-CN">
                          <a:latin typeface="Cambria Math" panose="02040503050406030204" pitchFamily="18" charset="0"/>
                          <a:ea typeface="楷体" panose="02010609060101010101" pitchFamily="49" charset="-122"/>
                        </a:rPr>
                        <m:t>Ti</m:t>
                      </m:r>
                      <m:sSub>
                        <m:sSubPr>
                          <m:ctrlPr>
                            <a:rPr lang="en-US" altLang="zh-CN" i="1">
                              <a:latin typeface="Cambria Math" panose="02040503050406030204" pitchFamily="18" charset="0"/>
                              <a:ea typeface="楷体" panose="02010609060101010101" pitchFamily="49" charset="-122"/>
                            </a:rPr>
                          </m:ctrlPr>
                        </m:sSubPr>
                        <m:e>
                          <m:r>
                            <m:rPr>
                              <m:sty m:val="p"/>
                            </m:rPr>
                            <a:rPr lang="en-US" altLang="zh-CN">
                              <a:latin typeface="Cambria Math" panose="02040503050406030204" pitchFamily="18" charset="0"/>
                              <a:ea typeface="楷体" panose="02010609060101010101" pitchFamily="49" charset="-122"/>
                            </a:rPr>
                            <m:t>O</m:t>
                          </m:r>
                        </m:e>
                        <m:sub>
                          <m:r>
                            <a:rPr lang="en-US" altLang="zh-CN">
                              <a:latin typeface="Cambria Math" panose="02040503050406030204" pitchFamily="18" charset="0"/>
                              <a:ea typeface="楷体" panose="02010609060101010101" pitchFamily="49" charset="-122"/>
                            </a:rPr>
                            <m:t>2</m:t>
                          </m:r>
                        </m:sub>
                      </m:sSub>
                      <m:r>
                        <a:rPr lang="en-US" altLang="zh-CN">
                          <a:latin typeface="Cambria Math" panose="02040503050406030204" pitchFamily="18" charset="0"/>
                          <a:ea typeface="楷体" panose="02010609060101010101" pitchFamily="49" charset="-122"/>
                        </a:rPr>
                        <m:t>(</m:t>
                      </m:r>
                      <m:r>
                        <m:rPr>
                          <m:sty m:val="p"/>
                        </m:rPr>
                        <a:rPr lang="en-US" altLang="zh-CN">
                          <a:latin typeface="Cambria Math" panose="02040503050406030204" pitchFamily="18" charset="0"/>
                          <a:ea typeface="楷体" panose="02010609060101010101" pitchFamily="49" charset="-122"/>
                        </a:rPr>
                        <m:t>Rutile</m:t>
                      </m:r>
                      <m:r>
                        <a:rPr lang="en-US" altLang="zh-CN">
                          <a:latin typeface="Cambria Math" panose="02040503050406030204" pitchFamily="18" charset="0"/>
                          <a:ea typeface="楷体" panose="02010609060101010101" pitchFamily="49" charset="-122"/>
                        </a:rPr>
                        <m:t>, </m:t>
                      </m:r>
                      <m:r>
                        <m:rPr>
                          <m:sty m:val="p"/>
                        </m:rPr>
                        <a:rPr lang="en-US" altLang="zh-CN">
                          <a:latin typeface="Cambria Math" panose="02040503050406030204" pitchFamily="18" charset="0"/>
                          <a:ea typeface="楷体" panose="02010609060101010101" pitchFamily="49" charset="-122"/>
                        </a:rPr>
                        <m:t>Anatase</m:t>
                      </m:r>
                      <m:r>
                        <a:rPr lang="en-US" altLang="zh-CN">
                          <a:latin typeface="Cambria Math" panose="02040503050406030204" pitchFamily="18" charset="0"/>
                          <a:ea typeface="楷体" panose="02010609060101010101" pitchFamily="49" charset="-122"/>
                        </a:rPr>
                        <m:t>)</m:t>
                      </m:r>
                    </m:oMath>
                  </m:oMathPara>
                </a14:m>
                <a:endParaRPr lang="zh-CN" altLang="en-US" dirty="0">
                  <a:latin typeface="宋体" panose="02010600030101010101" pitchFamily="2" charset="-122"/>
                </a:endParaRPr>
              </a:p>
            </p:txBody>
          </p:sp>
        </mc:Choice>
        <mc:Fallback>
          <p:sp>
            <p:nvSpPr>
              <p:cNvPr id="2" name="矩形 1"/>
              <p:cNvSpPr>
                <a:spLocks noRot="1" noChangeAspect="1" noMove="1" noResize="1" noEditPoints="1" noAdjustHandles="1" noChangeArrowheads="1" noChangeShapeType="1" noTextEdit="1"/>
              </p:cNvSpPr>
              <p:nvPr/>
            </p:nvSpPr>
            <p:spPr>
              <a:xfrm>
                <a:off x="831749" y="1723198"/>
                <a:ext cx="4572000" cy="1077218"/>
              </a:xfrm>
              <a:prstGeom prst="rect">
                <a:avLst/>
              </a:prstGeom>
              <a:blipFill rotWithShape="1">
                <a:blip r:embed="rId2"/>
                <a:stretch>
                  <a:fillRect l="-12" t="-41" r="12" b="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9592" y="4509120"/>
            <a:ext cx="7449320" cy="1200329"/>
          </a:xfrm>
          <a:prstGeom prst="rect">
            <a:avLst/>
          </a:prstGeom>
          <a:solidFill>
            <a:schemeClr val="accent3">
              <a:lumMod val="20000"/>
              <a:lumOff val="80000"/>
            </a:schemeClr>
          </a:solidFill>
        </p:spPr>
        <p:txBody>
          <a:bodyPr wrap="square" rtlCol="0">
            <a:spAutoFit/>
          </a:bodyPr>
          <a:lstStyle/>
          <a:p>
            <a:r>
              <a:rPr lang="zh-CN" altLang="en-US" sz="2400" dirty="0" smtClean="0">
                <a:solidFill>
                  <a:srgbClr val="0000FF"/>
                </a:solidFill>
                <a:latin typeface="黑体" panose="02010609060101010101" pitchFamily="49" charset="-122"/>
                <a:ea typeface="黑体" panose="02010609060101010101" pitchFamily="49" charset="-122"/>
              </a:rPr>
              <a:t>四个区</a:t>
            </a:r>
            <a:r>
              <a:rPr lang="en-US" altLang="zh-CN" sz="2400" dirty="0" smtClean="0">
                <a:solidFill>
                  <a:srgbClr val="0000FF"/>
                </a:solidFill>
                <a:latin typeface="黑体" panose="02010609060101010101" pitchFamily="49" charset="-122"/>
                <a:ea typeface="黑体" panose="02010609060101010101" pitchFamily="49" charset="-122"/>
              </a:rPr>
              <a:t>-</a:t>
            </a:r>
            <a:r>
              <a:rPr lang="zh-CN" altLang="en-US" sz="2400" dirty="0" smtClean="0">
                <a:solidFill>
                  <a:srgbClr val="0000FF"/>
                </a:solidFill>
                <a:latin typeface="黑体" panose="02010609060101010101" pitchFamily="49" charset="-122"/>
                <a:ea typeface="黑体" panose="02010609060101010101" pitchFamily="49" charset="-122"/>
              </a:rPr>
              <a:t>单相区：气相区、液相区、固相区、超临界区</a:t>
            </a:r>
            <a:endParaRPr lang="en-US" altLang="zh-CN" sz="2400" dirty="0" smtClean="0">
              <a:solidFill>
                <a:srgbClr val="0000FF"/>
              </a:solidFill>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可有限度地独立改变温度和压强</a:t>
            </a:r>
            <a:endParaRPr lang="en-US" altLang="zh-CN" sz="24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400" dirty="0" smtClean="0">
                <a:latin typeface="黑体" panose="02010609060101010101" pitchFamily="49" charset="-122"/>
                <a:ea typeface="黑体" panose="02010609060101010101" pitchFamily="49" charset="-122"/>
              </a:rPr>
              <a:t>必须同时</a:t>
            </a:r>
            <a:r>
              <a:rPr lang="zh-CN" altLang="en-US" sz="2400" dirty="0">
                <a:latin typeface="黑体" panose="02010609060101010101" pitchFamily="49" charset="-122"/>
                <a:ea typeface="黑体" panose="02010609060101010101" pitchFamily="49" charset="-122"/>
              </a:rPr>
              <a:t>指定</a:t>
            </a:r>
            <a:r>
              <a:rPr lang="zh-CN" altLang="en-US" sz="2400" dirty="0" smtClean="0">
                <a:latin typeface="黑体" panose="02010609060101010101" pitchFamily="49" charset="-122"/>
                <a:ea typeface="黑体" panose="02010609060101010101" pitchFamily="49" charset="-122"/>
              </a:rPr>
              <a:t>温度和压强，体系的状态才能确定</a:t>
            </a:r>
            <a:endParaRPr lang="en-US" altLang="zh-CN" sz="2400" dirty="0" smtClean="0">
              <a:latin typeface="黑体" panose="02010609060101010101" pitchFamily="49" charset="-122"/>
              <a:ea typeface="黑体" panose="02010609060101010101" pitchFamily="49" charset="-122"/>
            </a:endParaRPr>
          </a:p>
        </p:txBody>
      </p:sp>
      <p:pic>
        <p:nvPicPr>
          <p:cNvPr id="11" name="Picture 2" descr="Supercritical steam generator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692696"/>
            <a:ext cx="4339259" cy="353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555776" y="620688"/>
            <a:ext cx="3392463" cy="3037906"/>
          </a:xfrm>
          <a:prstGeom prst="rect">
            <a:avLst/>
          </a:prstGeom>
        </p:spPr>
      </p:pic>
      <p:sp>
        <p:nvSpPr>
          <p:cNvPr id="4" name="文本框 3"/>
          <p:cNvSpPr txBox="1"/>
          <p:nvPr/>
        </p:nvSpPr>
        <p:spPr>
          <a:xfrm>
            <a:off x="431540" y="4221088"/>
            <a:ext cx="8280920" cy="2308324"/>
          </a:xfrm>
          <a:prstGeom prst="rect">
            <a:avLst/>
          </a:prstGeom>
          <a:solidFill>
            <a:schemeClr val="accent3">
              <a:lumMod val="20000"/>
              <a:lumOff val="80000"/>
            </a:schemeClr>
          </a:solidFill>
        </p:spPr>
        <p:txBody>
          <a:bodyPr wrap="square" rtlCol="0">
            <a:spAutoFit/>
          </a:bodyPr>
          <a:lstStyle/>
          <a:p>
            <a:r>
              <a:rPr lang="zh-CN" altLang="en-US" sz="2400" dirty="0" smtClean="0">
                <a:solidFill>
                  <a:srgbClr val="0000FF"/>
                </a:solidFill>
                <a:latin typeface="黑体" panose="02010609060101010101" pitchFamily="49" charset="-122"/>
                <a:ea typeface="黑体" panose="02010609060101010101" pitchFamily="49" charset="-122"/>
              </a:rPr>
              <a:t>三</a:t>
            </a:r>
            <a:r>
              <a:rPr lang="zh-CN" altLang="en-US" sz="2400" dirty="0">
                <a:solidFill>
                  <a:srgbClr val="0000FF"/>
                </a:solidFill>
                <a:latin typeface="黑体" panose="02010609060101010101" pitchFamily="49" charset="-122"/>
                <a:ea typeface="黑体" panose="02010609060101010101" pitchFamily="49" charset="-122"/>
              </a:rPr>
              <a:t>条线</a:t>
            </a:r>
            <a:r>
              <a:rPr lang="en-US" altLang="zh-CN" sz="2400" dirty="0">
                <a:solidFill>
                  <a:srgbClr val="0000FF"/>
                </a:solidFill>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两相平衡线</a:t>
            </a:r>
            <a:endParaRPr lang="en-US" altLang="zh-CN" sz="2400" dirty="0">
              <a:solidFill>
                <a:srgbClr val="0000FF"/>
              </a:solidFill>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压强与温度只能改变一个，指定了温度，压强则由体系自定</a:t>
            </a:r>
            <a:endParaRPr lang="en-US" altLang="zh-CN" sz="2400" dirty="0" smtClean="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smtClean="0">
                <a:solidFill>
                  <a:srgbClr val="0000FF"/>
                </a:solidFill>
                <a:latin typeface="黑体" panose="02010609060101010101" pitchFamily="49" charset="-122"/>
                <a:ea typeface="黑体" panose="02010609060101010101" pitchFamily="49" charset="-122"/>
              </a:rPr>
              <a:t>一个点</a:t>
            </a:r>
            <a:r>
              <a:rPr lang="en-US" altLang="zh-CN" sz="2400" dirty="0" smtClean="0">
                <a:solidFill>
                  <a:srgbClr val="0000FF"/>
                </a:solidFill>
                <a:latin typeface="黑体" panose="02010609060101010101" pitchFamily="49" charset="-122"/>
                <a:ea typeface="黑体" panose="02010609060101010101" pitchFamily="49" charset="-122"/>
              </a:rPr>
              <a:t>-</a:t>
            </a:r>
            <a:r>
              <a:rPr lang="zh-CN" altLang="en-US" sz="2400" dirty="0" smtClean="0">
                <a:solidFill>
                  <a:srgbClr val="0000FF"/>
                </a:solidFill>
                <a:latin typeface="黑体" panose="02010609060101010101" pitchFamily="49" charset="-122"/>
                <a:ea typeface="黑体" panose="02010609060101010101" pitchFamily="49" charset="-122"/>
              </a:rPr>
              <a:t>水的三相点</a:t>
            </a:r>
            <a:endParaRPr lang="en-US" altLang="zh-CN" sz="2400" dirty="0" smtClean="0">
              <a:solidFill>
                <a:srgbClr val="0000FF"/>
              </a:solidFill>
              <a:latin typeface="黑体" panose="02010609060101010101" pitchFamily="49" charset="-122"/>
              <a:ea typeface="黑体" panose="02010609060101010101" pitchFamily="49" charset="-122"/>
            </a:endParaRPr>
          </a:p>
          <a:p>
            <a:r>
              <a:rPr lang="zh-CN" altLang="en-US" sz="2400" dirty="0">
                <a:solidFill>
                  <a:srgbClr val="FF0000"/>
                </a:solidFill>
                <a:latin typeface="黑体" panose="02010609060101010101" pitchFamily="49" charset="-122"/>
                <a:ea typeface="黑体" panose="02010609060101010101" pitchFamily="49" charset="-122"/>
              </a:rPr>
              <a:t>水的</a:t>
            </a:r>
            <a:r>
              <a:rPr lang="zh-CN" altLang="en-US" sz="2400" dirty="0" smtClean="0">
                <a:solidFill>
                  <a:srgbClr val="FF0000"/>
                </a:solidFill>
                <a:latin typeface="黑体" panose="02010609060101010101" pitchFamily="49" charset="-122"/>
                <a:ea typeface="黑体" panose="02010609060101010101" pitchFamily="49" charset="-122"/>
              </a:rPr>
              <a:t>三相点：</a:t>
            </a:r>
            <a:r>
              <a:rPr lang="zh-CN" altLang="en-US" sz="2400" dirty="0" smtClean="0">
                <a:latin typeface="黑体" panose="02010609060101010101" pitchFamily="49" charset="-122"/>
                <a:ea typeface="黑体" panose="02010609060101010101" pitchFamily="49" charset="-122"/>
              </a:rPr>
              <a:t>在</a:t>
            </a:r>
            <a:r>
              <a:rPr lang="zh-CN" altLang="en-US" sz="2400" dirty="0">
                <a:latin typeface="黑体" panose="02010609060101010101" pitchFamily="49" charset="-122"/>
                <a:ea typeface="黑体" panose="02010609060101010101" pitchFamily="49" charset="-122"/>
              </a:rPr>
              <a:t>该点，冰、水、汽三相共存。三相点的温度和压强均由体系自定</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07504" y="1046163"/>
            <a:ext cx="5301726" cy="4747626"/>
          </a:xfrm>
          <a:prstGeom prst="rect">
            <a:avLst/>
          </a:prstGeom>
        </p:spPr>
      </p:pic>
      <p:sp>
        <p:nvSpPr>
          <p:cNvPr id="4" name="文本框 3"/>
          <p:cNvSpPr txBox="1"/>
          <p:nvPr/>
        </p:nvSpPr>
        <p:spPr>
          <a:xfrm>
            <a:off x="5292080" y="954470"/>
            <a:ext cx="4702433" cy="4893647"/>
          </a:xfrm>
          <a:prstGeom prst="rect">
            <a:avLst/>
          </a:prstGeom>
          <a:noFill/>
        </p:spPr>
        <p:txBody>
          <a:bodyPr wrap="square" rtlCol="0">
            <a:spAutoFit/>
          </a:bodyPr>
          <a:lstStyle/>
          <a:p>
            <a:r>
              <a:rPr lang="zh-CN" altLang="en-US" sz="2400" dirty="0" smtClean="0">
                <a:solidFill>
                  <a:srgbClr val="0000FF"/>
                </a:solidFill>
              </a:rPr>
              <a:t>相图中的线</a:t>
            </a:r>
            <a:endParaRPr lang="en-US" altLang="zh-CN" sz="2400" dirty="0" smtClean="0">
              <a:solidFill>
                <a:srgbClr val="0000FF"/>
              </a:solidFill>
            </a:endParaRPr>
          </a:p>
          <a:p>
            <a:r>
              <a:rPr lang="zh-CN" altLang="en-US" sz="2400" dirty="0" smtClean="0"/>
              <a:t>两相共存的平衡状态</a:t>
            </a:r>
            <a:endParaRPr lang="en-US" altLang="zh-CN" sz="2400" dirty="0" smtClean="0"/>
          </a:p>
          <a:p>
            <a:endParaRPr lang="en-US" altLang="zh-CN" sz="2400" dirty="0"/>
          </a:p>
          <a:p>
            <a:r>
              <a:rPr lang="en-US" altLang="zh-CN" sz="2400" dirty="0" smtClean="0"/>
              <a:t>OC</a:t>
            </a:r>
            <a:r>
              <a:rPr lang="zh-CN" altLang="en-US" sz="2400" dirty="0" smtClean="0"/>
              <a:t>：气</a:t>
            </a:r>
            <a:r>
              <a:rPr lang="en-US" altLang="zh-CN" sz="2400" dirty="0" smtClean="0"/>
              <a:t>-</a:t>
            </a:r>
            <a:r>
              <a:rPr lang="zh-CN" altLang="en-US" sz="2400" dirty="0" smtClean="0"/>
              <a:t>液两相平衡线</a:t>
            </a:r>
            <a:br>
              <a:rPr lang="en-US" altLang="zh-CN" sz="2400" dirty="0" smtClean="0"/>
            </a:br>
            <a:r>
              <a:rPr lang="en-US" altLang="zh-CN" sz="2400" dirty="0" smtClean="0"/>
              <a:t>         </a:t>
            </a:r>
            <a:r>
              <a:rPr lang="zh-CN" altLang="en-US" sz="2400" dirty="0" smtClean="0"/>
              <a:t>水的饱和蒸气压曲线</a:t>
            </a:r>
            <a:br>
              <a:rPr lang="en-US" altLang="zh-CN" sz="2400" dirty="0" smtClean="0"/>
            </a:br>
            <a:r>
              <a:rPr lang="en-US" altLang="zh-CN" sz="2400" dirty="0" smtClean="0"/>
              <a:t>          </a:t>
            </a:r>
            <a:r>
              <a:rPr lang="zh-CN" altLang="en-US" sz="2400" dirty="0" smtClean="0"/>
              <a:t>中止于临界点</a:t>
            </a:r>
            <a:r>
              <a:rPr lang="en-US" altLang="zh-CN" sz="2400" dirty="0" smtClean="0"/>
              <a:t>C</a:t>
            </a:r>
            <a:endParaRPr lang="en-US" altLang="zh-CN" sz="2400" dirty="0" smtClean="0"/>
          </a:p>
          <a:p>
            <a:endParaRPr lang="en-US" altLang="zh-CN" sz="2400" dirty="0"/>
          </a:p>
          <a:p>
            <a:r>
              <a:rPr lang="en-US" altLang="zh-CN" sz="2400" dirty="0" smtClean="0"/>
              <a:t>OA</a:t>
            </a:r>
            <a:r>
              <a:rPr lang="zh-CN" altLang="en-US" sz="2400" dirty="0" smtClean="0"/>
              <a:t>：</a:t>
            </a:r>
            <a:r>
              <a:rPr lang="zh-CN" altLang="en-US" sz="2400" dirty="0"/>
              <a:t>气</a:t>
            </a:r>
            <a:r>
              <a:rPr lang="en-US" altLang="zh-CN" sz="2400" dirty="0" smtClean="0"/>
              <a:t>-</a:t>
            </a:r>
            <a:r>
              <a:rPr lang="zh-CN" altLang="en-US" sz="2400" dirty="0" smtClean="0"/>
              <a:t>固两</a:t>
            </a:r>
            <a:r>
              <a:rPr lang="zh-CN" altLang="en-US" sz="2400" dirty="0"/>
              <a:t>相平衡</a:t>
            </a:r>
            <a:r>
              <a:rPr lang="zh-CN" altLang="en-US" sz="2400" dirty="0" smtClean="0"/>
              <a:t>线</a:t>
            </a:r>
            <a:br>
              <a:rPr lang="en-US" altLang="zh-CN" sz="2400" dirty="0" smtClean="0"/>
            </a:br>
            <a:r>
              <a:rPr lang="en-US" altLang="zh-CN" sz="2400" dirty="0" smtClean="0"/>
              <a:t>          </a:t>
            </a:r>
            <a:r>
              <a:rPr lang="zh-CN" altLang="en-US" sz="2400" dirty="0" smtClean="0"/>
              <a:t>冰的升华曲线</a:t>
            </a:r>
            <a:endParaRPr lang="en-US" altLang="zh-CN" sz="2400" dirty="0" smtClean="0"/>
          </a:p>
          <a:p>
            <a:endParaRPr lang="en-US" altLang="zh-CN" sz="2400" dirty="0"/>
          </a:p>
          <a:p>
            <a:r>
              <a:rPr lang="en-US" altLang="zh-CN" sz="2400" dirty="0" smtClean="0"/>
              <a:t>OB</a:t>
            </a:r>
            <a:r>
              <a:rPr lang="zh-CN" altLang="en-US" sz="2400" dirty="0" smtClean="0"/>
              <a:t>：液</a:t>
            </a:r>
            <a:r>
              <a:rPr lang="en-US" altLang="zh-CN" sz="2400" dirty="0" smtClean="0"/>
              <a:t>-</a:t>
            </a:r>
            <a:r>
              <a:rPr lang="zh-CN" altLang="en-US" sz="2400" dirty="0" smtClean="0"/>
              <a:t>两相平衡曲线</a:t>
            </a:r>
            <a:br>
              <a:rPr lang="en-US" altLang="zh-CN" sz="2400" dirty="0" smtClean="0"/>
            </a:br>
            <a:r>
              <a:rPr lang="en-US" altLang="zh-CN" sz="2400" dirty="0" smtClean="0"/>
              <a:t>          </a:t>
            </a:r>
            <a:r>
              <a:rPr lang="zh-CN" altLang="en-US" sz="2400" dirty="0" smtClean="0"/>
              <a:t>冰的熔点曲线</a:t>
            </a:r>
            <a:br>
              <a:rPr lang="en-US" altLang="zh-CN" sz="2400" dirty="0"/>
            </a:br>
            <a:endParaRPr lang="zh-CN" altLang="en-US" sz="2400" dirty="0"/>
          </a:p>
        </p:txBody>
      </p:sp>
      <p:sp>
        <p:nvSpPr>
          <p:cNvPr id="11" name="文本框 10"/>
          <p:cNvSpPr txBox="1"/>
          <p:nvPr/>
        </p:nvSpPr>
        <p:spPr>
          <a:xfrm>
            <a:off x="6012160" y="5857027"/>
            <a:ext cx="1723549" cy="461665"/>
          </a:xfrm>
          <a:prstGeom prst="rect">
            <a:avLst/>
          </a:prstGeom>
          <a:noFill/>
        </p:spPr>
        <p:txBody>
          <a:bodyPr wrap="none" rtlCol="0">
            <a:spAutoFit/>
          </a:bodyPr>
          <a:lstStyle/>
          <a:p>
            <a:r>
              <a:rPr lang="zh-CN" altLang="en-US" sz="2400" dirty="0"/>
              <a:t>介稳平衡线</a:t>
            </a:r>
            <a:endParaRPr lang="zh-CN" altLang="en-US" sz="2400" dirty="0"/>
          </a:p>
        </p:txBody>
      </p:sp>
      <p:pic>
        <p:nvPicPr>
          <p:cNvPr id="15" name="图片 14"/>
          <p:cNvPicPr>
            <a:picLocks noChangeAspect="1"/>
          </p:cNvPicPr>
          <p:nvPr/>
        </p:nvPicPr>
        <p:blipFill rotWithShape="1">
          <a:blip r:embed="rId2"/>
          <a:srcRect l="18290" r="10831"/>
          <a:stretch>
            <a:fillRect/>
          </a:stretch>
        </p:blipFill>
        <p:spPr>
          <a:xfrm>
            <a:off x="0" y="5335384"/>
            <a:ext cx="837161" cy="1504950"/>
          </a:xfrm>
          <a:prstGeom prst="rect">
            <a:avLst/>
          </a:prstGeom>
        </p:spPr>
      </p:pic>
      <p:pic>
        <p:nvPicPr>
          <p:cNvPr id="14" name="图片 13"/>
          <p:cNvPicPr>
            <a:picLocks noChangeAspect="1"/>
          </p:cNvPicPr>
          <p:nvPr/>
        </p:nvPicPr>
        <p:blipFill rotWithShape="1">
          <a:blip r:embed="rId3"/>
          <a:srcRect l="34040" t="20837" r="18076" b="35417"/>
          <a:stretch>
            <a:fillRect/>
          </a:stretch>
        </p:blipFill>
        <p:spPr>
          <a:xfrm>
            <a:off x="2324956" y="4362841"/>
            <a:ext cx="216024" cy="21602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131840" y="361808"/>
            <a:ext cx="3861566" cy="3457982"/>
          </a:xfrm>
          <a:prstGeom prst="rect">
            <a:avLst/>
          </a:prstGeom>
        </p:spPr>
      </p:pic>
      <p:sp>
        <p:nvSpPr>
          <p:cNvPr id="4" name="文本框 3"/>
          <p:cNvSpPr txBox="1"/>
          <p:nvPr/>
        </p:nvSpPr>
        <p:spPr>
          <a:xfrm>
            <a:off x="755576" y="3819790"/>
            <a:ext cx="8280920" cy="3662541"/>
          </a:xfrm>
          <a:prstGeom prst="rect">
            <a:avLst/>
          </a:prstGeom>
          <a:noFill/>
        </p:spPr>
        <p:txBody>
          <a:bodyPr wrap="square" rtlCol="0">
            <a:spAutoFit/>
          </a:bodyPr>
          <a:lstStyle/>
          <a:p>
            <a:r>
              <a:rPr lang="zh-CN" altLang="en-US" sz="2400" dirty="0" smtClean="0">
                <a:solidFill>
                  <a:srgbClr val="0000FF"/>
                </a:solidFill>
                <a:ea typeface="黑体" panose="02010609060101010101" pitchFamily="49" charset="-122"/>
                <a:cs typeface="Times New Roman" panose="02020603050405020304" pitchFamily="18" charset="0"/>
              </a:rPr>
              <a:t>三相点与冰点</a:t>
            </a:r>
            <a:endParaRPr lang="en-US" altLang="zh-CN" sz="2400" dirty="0" smtClean="0">
              <a:solidFill>
                <a:srgbClr val="0000FF"/>
              </a:solidFill>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solidFill>
                  <a:srgbClr val="0000FF"/>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rPr>
              <a:t>水的三相点</a:t>
            </a:r>
            <a:r>
              <a:rPr lang="zh-CN" altLang="en-US" sz="2000" dirty="0" smtClean="0">
                <a:ea typeface="黑体" panose="02010609060101010101" pitchFamily="49" charset="-122"/>
                <a:cs typeface="Times New Roman" panose="02020603050405020304" pitchFamily="18" charset="0"/>
              </a:rPr>
              <a:t>是由</a:t>
            </a:r>
            <a:r>
              <a:rPr lang="en-US" altLang="zh-CN" sz="2000" dirty="0" smtClean="0">
                <a:solidFill>
                  <a:srgbClr val="C00000"/>
                </a:solidFill>
                <a:ea typeface="黑体" panose="02010609060101010101" pitchFamily="49" charset="-122"/>
                <a:cs typeface="Times New Roman" panose="02020603050405020304" pitchFamily="18" charset="0"/>
              </a:rPr>
              <a:t>(</a:t>
            </a:r>
            <a:r>
              <a:rPr lang="zh-CN" altLang="en-US" sz="2000" dirty="0" smtClean="0">
                <a:solidFill>
                  <a:srgbClr val="C00000"/>
                </a:solidFill>
                <a:ea typeface="黑体" panose="02010609060101010101" pitchFamily="49" charset="-122"/>
                <a:cs typeface="Times New Roman" panose="02020603050405020304" pitchFamily="18" charset="0"/>
              </a:rPr>
              <a:t>纯）水</a:t>
            </a:r>
            <a:r>
              <a:rPr lang="zh-CN" altLang="en-US" sz="2000" dirty="0" smtClean="0">
                <a:ea typeface="黑体" panose="02010609060101010101" pitchFamily="49" charset="-122"/>
                <a:cs typeface="Times New Roman" panose="02020603050405020304" pitchFamily="18" charset="0"/>
              </a:rPr>
              <a:t>本身的性质决定的，是</a:t>
            </a:r>
            <a:r>
              <a:rPr lang="zh-CN" altLang="en-US" sz="2000" dirty="0" smtClean="0">
                <a:solidFill>
                  <a:schemeClr val="accent2">
                    <a:lumMod val="50000"/>
                  </a:schemeClr>
                </a:solidFill>
                <a:ea typeface="黑体" panose="02010609060101010101" pitchFamily="49" charset="-122"/>
                <a:cs typeface="Times New Roman" panose="02020603050405020304" pitchFamily="18" charset="0"/>
              </a:rPr>
              <a:t>一个定值：</a:t>
            </a:r>
            <a:endParaRPr lang="en-US" altLang="zh-CN" sz="2000" dirty="0" smtClean="0">
              <a:solidFill>
                <a:schemeClr val="accent2">
                  <a:lumMod val="50000"/>
                </a:schemeClr>
              </a:solidFill>
              <a:ea typeface="黑体" panose="02010609060101010101" pitchFamily="49" charset="-122"/>
              <a:cs typeface="Times New Roman" panose="02020603050405020304" pitchFamily="18" charset="0"/>
            </a:endParaRPr>
          </a:p>
          <a:p>
            <a:r>
              <a:rPr lang="en-US" altLang="zh-CN" sz="2000" i="1" dirty="0" smtClean="0">
                <a:solidFill>
                  <a:schemeClr val="accent2">
                    <a:lumMod val="50000"/>
                  </a:schemeClr>
                </a:solidFill>
                <a:ea typeface="黑体" panose="02010609060101010101" pitchFamily="49" charset="-122"/>
                <a:cs typeface="Times New Roman" panose="02020603050405020304" pitchFamily="18" charset="0"/>
              </a:rPr>
              <a:t>      T</a:t>
            </a:r>
            <a:r>
              <a:rPr lang="en-US" altLang="zh-CN" sz="2000" dirty="0" smtClean="0">
                <a:solidFill>
                  <a:schemeClr val="accent2">
                    <a:lumMod val="50000"/>
                  </a:schemeClr>
                </a:solidFill>
                <a:ea typeface="黑体" panose="02010609060101010101" pitchFamily="49" charset="-122"/>
                <a:cs typeface="Times New Roman" panose="02020603050405020304" pitchFamily="18" charset="0"/>
              </a:rPr>
              <a:t>=273.16 K</a:t>
            </a:r>
            <a:r>
              <a:rPr lang="zh-CN" altLang="en-US" sz="2000" dirty="0" smtClean="0">
                <a:solidFill>
                  <a:schemeClr val="accent2">
                    <a:lumMod val="50000"/>
                  </a:schemeClr>
                </a:solidFill>
                <a:ea typeface="黑体" panose="02010609060101010101" pitchFamily="49" charset="-122"/>
                <a:cs typeface="Times New Roman" panose="02020603050405020304" pitchFamily="18" charset="0"/>
              </a:rPr>
              <a:t>，</a:t>
            </a:r>
            <a:r>
              <a:rPr lang="en-US" altLang="zh-CN" sz="2000" i="1" dirty="0" smtClean="0">
                <a:solidFill>
                  <a:schemeClr val="accent2">
                    <a:lumMod val="50000"/>
                  </a:schemeClr>
                </a:solidFill>
                <a:ea typeface="黑体" panose="02010609060101010101" pitchFamily="49" charset="-122"/>
                <a:cs typeface="Times New Roman" panose="02020603050405020304" pitchFamily="18" charset="0"/>
              </a:rPr>
              <a:t>p</a:t>
            </a:r>
            <a:r>
              <a:rPr lang="en-US" altLang="zh-CN" sz="2000" dirty="0" smtClean="0">
                <a:solidFill>
                  <a:schemeClr val="accent2">
                    <a:lumMod val="50000"/>
                  </a:schemeClr>
                </a:solidFill>
                <a:ea typeface="黑体" panose="02010609060101010101" pitchFamily="49" charset="-122"/>
                <a:cs typeface="Times New Roman" panose="02020603050405020304" pitchFamily="18" charset="0"/>
              </a:rPr>
              <a:t>=610.5 Pa</a:t>
            </a:r>
            <a:endParaRPr lang="en-US" altLang="zh-CN" sz="2000" dirty="0" smtClean="0">
              <a:solidFill>
                <a:schemeClr val="accent2">
                  <a:lumMod val="50000"/>
                </a:schemeClr>
              </a:solidFill>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solidFill>
                  <a:srgbClr val="0000FF"/>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rPr>
              <a:t>冰点</a:t>
            </a:r>
            <a:r>
              <a:rPr lang="zh-CN" altLang="en-US" sz="2000" dirty="0" smtClean="0">
                <a:ea typeface="黑体" panose="02010609060101010101" pitchFamily="49" charset="-122"/>
                <a:cs typeface="Times New Roman" panose="02020603050405020304" pitchFamily="18" charset="0"/>
              </a:rPr>
              <a:t>是指在一定</a:t>
            </a:r>
            <a:r>
              <a:rPr lang="zh-CN" altLang="en-US" sz="2000" dirty="0" smtClean="0">
                <a:solidFill>
                  <a:srgbClr val="C00000"/>
                </a:solidFill>
                <a:ea typeface="黑体" panose="02010609060101010101" pitchFamily="49" charset="-122"/>
                <a:cs typeface="Times New Roman" panose="02020603050405020304" pitchFamily="18" charset="0"/>
              </a:rPr>
              <a:t>标准压力</a:t>
            </a:r>
            <a:r>
              <a:rPr lang="zh-CN" altLang="en-US" sz="2000" dirty="0" smtClean="0">
                <a:ea typeface="黑体" panose="02010609060101010101" pitchFamily="49" charset="-122"/>
                <a:cs typeface="Times New Roman" panose="02020603050405020304" pitchFamily="18" charset="0"/>
              </a:rPr>
              <a:t>下，被</a:t>
            </a:r>
            <a:r>
              <a:rPr lang="zh-CN" altLang="en-US" sz="2000" dirty="0" smtClean="0">
                <a:solidFill>
                  <a:srgbClr val="C00000"/>
                </a:solidFill>
                <a:ea typeface="黑体" panose="02010609060101010101" pitchFamily="49" charset="-122"/>
                <a:cs typeface="Times New Roman" panose="02020603050405020304" pitchFamily="18" charset="0"/>
              </a:rPr>
              <a:t>空气饱和的水</a:t>
            </a:r>
            <a:r>
              <a:rPr lang="zh-CN" altLang="en-US" sz="2000" dirty="0" smtClean="0">
                <a:ea typeface="黑体" panose="02010609060101010101" pitchFamily="49" charset="-122"/>
                <a:cs typeface="Times New Roman" panose="02020603050405020304" pitchFamily="18" charset="0"/>
              </a:rPr>
              <a:t>和冰的蒸气压相等时的温度，即空气的饱和水溶液和冰两相共存的温度。大气压强为</a:t>
            </a:r>
            <a:r>
              <a:rPr lang="en-US" altLang="zh-CN" sz="2000" dirty="0" smtClean="0">
                <a:ea typeface="黑体" panose="02010609060101010101" pitchFamily="49" charset="-122"/>
                <a:cs typeface="Times New Roman" panose="02020603050405020304" pitchFamily="18" charset="0"/>
              </a:rPr>
              <a:t>1atm</a:t>
            </a:r>
            <a:r>
              <a:rPr lang="zh-CN" altLang="en-US" sz="2000" dirty="0" smtClean="0">
                <a:ea typeface="黑体" panose="02010609060101010101" pitchFamily="49" charset="-122"/>
                <a:cs typeface="Times New Roman" panose="02020603050405020304" pitchFamily="18" charset="0"/>
              </a:rPr>
              <a:t>时，冰点温度为</a:t>
            </a:r>
            <a:r>
              <a:rPr lang="en-US" altLang="zh-CN" sz="2000" dirty="0" smtClean="0">
                <a:solidFill>
                  <a:schemeClr val="accent2">
                    <a:lumMod val="50000"/>
                  </a:schemeClr>
                </a:solidFill>
                <a:ea typeface="黑体" panose="02010609060101010101" pitchFamily="49" charset="-122"/>
                <a:cs typeface="Times New Roman" panose="02020603050405020304" pitchFamily="18" charset="0"/>
              </a:rPr>
              <a:t>273.15 K</a:t>
            </a:r>
            <a:r>
              <a:rPr lang="zh-CN" altLang="en-US" sz="2000" dirty="0" smtClean="0">
                <a:ea typeface="黑体" panose="02010609060101010101" pitchFamily="49" charset="-122"/>
                <a:cs typeface="Times New Roman" panose="02020603050405020304" pitchFamily="18" charset="0"/>
              </a:rPr>
              <a:t>。改变外压，冰点也随之改变。</a:t>
            </a:r>
            <a:endParaRPr lang="en-US" altLang="zh-CN" sz="2000" dirty="0" smtClean="0">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smtClean="0">
                <a:solidFill>
                  <a:srgbClr val="0000FF"/>
                </a:solidFill>
                <a:ea typeface="黑体" panose="02010609060101010101" pitchFamily="49" charset="-122"/>
                <a:cs typeface="Times New Roman" panose="02020603050405020304" pitchFamily="18" charset="0"/>
              </a:rPr>
              <a:t>冰点</a:t>
            </a:r>
            <a:r>
              <a:rPr lang="zh-CN" altLang="en-US" sz="2000" dirty="0">
                <a:solidFill>
                  <a:srgbClr val="0000FF"/>
                </a:solidFill>
                <a:ea typeface="黑体" panose="02010609060101010101" pitchFamily="49" charset="-122"/>
                <a:cs typeface="Times New Roman" panose="02020603050405020304" pitchFamily="18" charset="0"/>
              </a:rPr>
              <a:t>温度比三相点温度低</a:t>
            </a:r>
            <a:r>
              <a:rPr lang="en-US" altLang="zh-CN" sz="2000" dirty="0">
                <a:solidFill>
                  <a:srgbClr val="0000FF"/>
                </a:solidFill>
                <a:ea typeface="黑体" panose="02010609060101010101" pitchFamily="49" charset="-122"/>
                <a:cs typeface="Times New Roman" panose="02020603050405020304" pitchFamily="18" charset="0"/>
              </a:rPr>
              <a:t>0.01 K</a:t>
            </a:r>
            <a:endParaRPr lang="en-US" altLang="zh-CN" sz="2000" dirty="0">
              <a:solidFill>
                <a:srgbClr val="0000FF"/>
              </a:solidFill>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a:ea typeface="黑体" panose="02010609060101010101" pitchFamily="49" charset="-122"/>
                <a:cs typeface="Times New Roman" panose="02020603050405020304" pitchFamily="18" charset="0"/>
              </a:rPr>
              <a:t>外压增加，使冰点下降</a:t>
            </a:r>
            <a:r>
              <a:rPr lang="en-US" altLang="zh-CN" sz="2000" dirty="0">
                <a:ea typeface="黑体" panose="02010609060101010101" pitchFamily="49" charset="-122"/>
                <a:cs typeface="Times New Roman" panose="02020603050405020304" pitchFamily="18" charset="0"/>
              </a:rPr>
              <a:t>0.00748 K</a:t>
            </a:r>
            <a:endParaRPr lang="en-US" altLang="zh-CN" sz="2000" dirty="0">
              <a:ea typeface="黑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a:ea typeface="黑体" panose="02010609060101010101" pitchFamily="49" charset="-122"/>
                <a:cs typeface="Times New Roman" panose="02020603050405020304" pitchFamily="18" charset="0"/>
              </a:rPr>
              <a:t>水中溶有空气，使冰点下降</a:t>
            </a:r>
            <a:r>
              <a:rPr lang="en-US" altLang="zh-CN" sz="2000" dirty="0">
                <a:ea typeface="黑体" panose="02010609060101010101" pitchFamily="49" charset="-122"/>
                <a:cs typeface="Times New Roman" panose="02020603050405020304" pitchFamily="18" charset="0"/>
              </a:rPr>
              <a:t>0.00241K</a:t>
            </a:r>
            <a:endParaRPr lang="en-US" altLang="zh-CN" sz="2000" dirty="0">
              <a:ea typeface="黑体" panose="02010609060101010101" pitchFamily="49" charset="-122"/>
              <a:cs typeface="Times New Roman" panose="02020603050405020304" pitchFamily="18" charset="0"/>
            </a:endParaRPr>
          </a:p>
          <a:p>
            <a:endParaRPr lang="en-US" altLang="zh-CN" sz="2400" dirty="0">
              <a:ea typeface="黑体" panose="02010609060101010101" pitchFamily="49" charset="-122"/>
              <a:cs typeface="Times New Roman" panose="02020603050405020304" pitchFamily="18" charset="0"/>
            </a:endParaRPr>
          </a:p>
          <a:p>
            <a:endParaRPr lang="en-US" altLang="zh-CN" sz="2400" dirty="0">
              <a:solidFill>
                <a:srgbClr val="0000FF"/>
              </a:solidFill>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barn(inVertical)">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12" dur="500"/>
                                        <p:tgtEl>
                                          <p:spTgt spid="4">
                                            <p:txEl>
                                              <p:pRg st="4" end="4"/>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randombar(horizontal)">
                                      <p:cBhvr>
                                        <p:cTn id="15" dur="500"/>
                                        <p:tgtEl>
                                          <p:spTgt spid="4">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randombar(horizontal)">
                                      <p:cBhvr>
                                        <p:cTn id="1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07504" y="1046163"/>
            <a:ext cx="5301726" cy="4747626"/>
          </a:xfrm>
          <a:prstGeom prst="rect">
            <a:avLst/>
          </a:prstGeom>
        </p:spPr>
      </p:pic>
      <p:sp>
        <p:nvSpPr>
          <p:cNvPr id="4" name="文本框 3"/>
          <p:cNvSpPr txBox="1"/>
          <p:nvPr/>
        </p:nvSpPr>
        <p:spPr>
          <a:xfrm>
            <a:off x="5292081" y="954470"/>
            <a:ext cx="3851920" cy="4832092"/>
          </a:xfrm>
          <a:prstGeom prst="rect">
            <a:avLst/>
          </a:prstGeom>
          <a:noFill/>
        </p:spPr>
        <p:txBody>
          <a:bodyPr wrap="square" rtlCol="0">
            <a:spAutoFit/>
          </a:bodyPr>
          <a:lstStyle/>
          <a:p>
            <a:r>
              <a:rPr lang="zh-CN" altLang="en-US" sz="2400" dirty="0" smtClean="0">
                <a:solidFill>
                  <a:srgbClr val="0000FF"/>
                </a:solidFill>
              </a:rPr>
              <a:t>分析实例</a:t>
            </a:r>
            <a:r>
              <a:rPr lang="en-US" altLang="zh-CN" sz="2400" dirty="0" smtClean="0">
                <a:solidFill>
                  <a:srgbClr val="0000FF"/>
                </a:solidFill>
              </a:rPr>
              <a:t>1</a:t>
            </a:r>
            <a:r>
              <a:rPr lang="zh-CN" altLang="en-US" sz="2400" dirty="0" smtClean="0">
                <a:solidFill>
                  <a:srgbClr val="0000FF"/>
                </a:solidFill>
              </a:rPr>
              <a:t>：在</a:t>
            </a:r>
            <a:r>
              <a:rPr lang="en-US" altLang="zh-CN" sz="2400" dirty="0" smtClean="0">
                <a:solidFill>
                  <a:srgbClr val="0000FF"/>
                </a:solidFill>
              </a:rPr>
              <a:t>1atm</a:t>
            </a:r>
            <a:r>
              <a:rPr lang="zh-CN" altLang="en-US" sz="2400" dirty="0" smtClean="0">
                <a:solidFill>
                  <a:srgbClr val="0000FF"/>
                </a:solidFill>
              </a:rPr>
              <a:t>外压下</a:t>
            </a:r>
            <a:endParaRPr lang="en-US" altLang="zh-CN" sz="2400" dirty="0" smtClean="0">
              <a:solidFill>
                <a:srgbClr val="0000FF"/>
              </a:solidFill>
            </a:endParaRPr>
          </a:p>
          <a:p>
            <a:endParaRPr lang="en-US" altLang="zh-CN" sz="2400" dirty="0">
              <a:solidFill>
                <a:srgbClr val="0000FF"/>
              </a:solidFill>
            </a:endParaRPr>
          </a:p>
          <a:p>
            <a:pPr marL="266700" indent="-266700"/>
            <a:r>
              <a:rPr lang="en-US" altLang="zh-CN" sz="2000" dirty="0" smtClean="0">
                <a:solidFill>
                  <a:srgbClr val="FF0000"/>
                </a:solidFill>
              </a:rPr>
              <a:t>E: </a:t>
            </a:r>
            <a:r>
              <a:rPr lang="zh-CN" altLang="en-US" sz="2000" dirty="0" smtClean="0"/>
              <a:t>温度低于</a:t>
            </a:r>
            <a:r>
              <a:rPr lang="en-US" altLang="zh-CN" sz="2000" dirty="0" smtClean="0"/>
              <a:t>0 </a:t>
            </a:r>
            <a:r>
              <a:rPr lang="en-US" altLang="zh-CN" sz="2000" baseline="30000" dirty="0" err="1" smtClean="0"/>
              <a:t>o</a:t>
            </a:r>
            <a:r>
              <a:rPr lang="en-US" altLang="zh-CN" sz="2000" dirty="0" err="1" smtClean="0"/>
              <a:t>C</a:t>
            </a:r>
            <a:r>
              <a:rPr lang="zh-CN" altLang="en-US" sz="2000" dirty="0" smtClean="0"/>
              <a:t>，冰的蒸气压小于外压</a:t>
            </a:r>
            <a:r>
              <a:rPr lang="en-US" altLang="zh-CN" sz="2000" dirty="0" smtClean="0"/>
              <a:t>1atm</a:t>
            </a:r>
            <a:r>
              <a:rPr lang="zh-CN" altLang="en-US" sz="2000" dirty="0" smtClean="0"/>
              <a:t>，体系中没有气相</a:t>
            </a:r>
            <a:endParaRPr lang="en-US" altLang="zh-CN" sz="2000" dirty="0" smtClean="0"/>
          </a:p>
          <a:p>
            <a:pPr marL="266700" indent="-266700"/>
            <a:r>
              <a:rPr lang="en-US" altLang="zh-CN" sz="2000" dirty="0" smtClean="0">
                <a:solidFill>
                  <a:srgbClr val="FF0000"/>
                </a:solidFill>
              </a:rPr>
              <a:t>F: </a:t>
            </a:r>
            <a:r>
              <a:rPr lang="zh-CN" altLang="en-US" sz="2000" dirty="0" smtClean="0"/>
              <a:t>温度达到</a:t>
            </a:r>
            <a:r>
              <a:rPr lang="en-US" altLang="zh-CN" sz="2000" dirty="0" smtClean="0"/>
              <a:t>0 </a:t>
            </a:r>
            <a:r>
              <a:rPr lang="en-US" altLang="zh-CN" sz="2000" baseline="30000" dirty="0" err="1"/>
              <a:t>o</a:t>
            </a:r>
            <a:r>
              <a:rPr lang="en-US" altLang="zh-CN" sz="2000" dirty="0" err="1"/>
              <a:t>C</a:t>
            </a:r>
            <a:r>
              <a:rPr lang="zh-CN" altLang="en-US" sz="2000" dirty="0"/>
              <a:t>，</a:t>
            </a:r>
            <a:r>
              <a:rPr lang="zh-CN" altLang="en-US" sz="2000" dirty="0" smtClean="0"/>
              <a:t>冰开始融化成水，冰和水的</a:t>
            </a:r>
            <a:r>
              <a:rPr lang="zh-CN" altLang="en-US" sz="2000" dirty="0"/>
              <a:t>蒸气</a:t>
            </a:r>
            <a:r>
              <a:rPr lang="zh-CN" altLang="en-US" sz="2000" dirty="0" smtClean="0"/>
              <a:t>压相等，但仍小于</a:t>
            </a:r>
            <a:r>
              <a:rPr lang="zh-CN" altLang="en-US" sz="2000" dirty="0"/>
              <a:t>外压</a:t>
            </a:r>
            <a:r>
              <a:rPr lang="en-US" altLang="zh-CN" sz="2000" dirty="0"/>
              <a:t>1atm</a:t>
            </a:r>
            <a:r>
              <a:rPr lang="zh-CN" altLang="en-US" sz="2000" dirty="0"/>
              <a:t>，体系中没有</a:t>
            </a:r>
            <a:r>
              <a:rPr lang="zh-CN" altLang="en-US" sz="2000" dirty="0" smtClean="0"/>
              <a:t>气相。</a:t>
            </a:r>
            <a:r>
              <a:rPr lang="en-US" altLang="zh-CN" sz="2000" dirty="0" smtClean="0"/>
              <a:t>B</a:t>
            </a:r>
            <a:r>
              <a:rPr lang="zh-CN" altLang="en-US" sz="2000" dirty="0" smtClean="0"/>
              <a:t>点称为冰点</a:t>
            </a:r>
            <a:endParaRPr lang="en-US" altLang="zh-CN" sz="2000" dirty="0"/>
          </a:p>
          <a:p>
            <a:pPr marL="266700" indent="-266700"/>
            <a:r>
              <a:rPr lang="en-US" altLang="zh-CN" sz="2000" dirty="0" smtClean="0">
                <a:solidFill>
                  <a:srgbClr val="FF0000"/>
                </a:solidFill>
              </a:rPr>
              <a:t>G: </a:t>
            </a:r>
            <a:r>
              <a:rPr lang="zh-CN" altLang="en-US" sz="2000" dirty="0" smtClean="0"/>
              <a:t>温度大于</a:t>
            </a:r>
            <a:r>
              <a:rPr lang="en-US" altLang="zh-CN" sz="2000" dirty="0"/>
              <a:t>0 </a:t>
            </a:r>
            <a:r>
              <a:rPr lang="en-US" altLang="zh-CN" sz="2000" baseline="30000" dirty="0" err="1"/>
              <a:t>o</a:t>
            </a:r>
            <a:r>
              <a:rPr lang="en-US" altLang="zh-CN" sz="2000" dirty="0" err="1"/>
              <a:t>C</a:t>
            </a:r>
            <a:r>
              <a:rPr lang="zh-CN" altLang="en-US" sz="2000" dirty="0" smtClean="0"/>
              <a:t>，水的</a:t>
            </a:r>
            <a:r>
              <a:rPr lang="zh-CN" altLang="en-US" sz="2000" dirty="0"/>
              <a:t>蒸气压小于外压</a:t>
            </a:r>
            <a:r>
              <a:rPr lang="en-US" altLang="zh-CN" sz="2000" dirty="0"/>
              <a:t>1atm</a:t>
            </a:r>
            <a:r>
              <a:rPr lang="zh-CN" altLang="en-US" sz="2000" dirty="0"/>
              <a:t>，体系中没有气相</a:t>
            </a:r>
            <a:endParaRPr lang="en-US" altLang="zh-CN" sz="2000" dirty="0"/>
          </a:p>
          <a:p>
            <a:pPr marL="266700" indent="-266700"/>
            <a:r>
              <a:rPr lang="en-US" altLang="zh-CN" sz="2000" dirty="0" smtClean="0">
                <a:solidFill>
                  <a:srgbClr val="FF0000"/>
                </a:solidFill>
              </a:rPr>
              <a:t>H: </a:t>
            </a:r>
            <a:r>
              <a:rPr lang="zh-CN" altLang="en-US" sz="2000" dirty="0" smtClean="0"/>
              <a:t>温度达到</a:t>
            </a:r>
            <a:r>
              <a:rPr lang="en-US" altLang="zh-CN" sz="2000" dirty="0" smtClean="0"/>
              <a:t>100 </a:t>
            </a:r>
            <a:r>
              <a:rPr lang="en-US" altLang="zh-CN" sz="2000" baseline="30000" dirty="0" err="1"/>
              <a:t>o</a:t>
            </a:r>
            <a:r>
              <a:rPr lang="en-US" altLang="zh-CN" sz="2000" dirty="0" err="1"/>
              <a:t>C</a:t>
            </a:r>
            <a:r>
              <a:rPr lang="zh-CN" altLang="en-US" sz="2000" dirty="0" smtClean="0"/>
              <a:t>，水汽出现，</a:t>
            </a:r>
            <a:r>
              <a:rPr lang="zh-CN" altLang="en-US" sz="2000" dirty="0"/>
              <a:t>水汽</a:t>
            </a:r>
            <a:r>
              <a:rPr lang="zh-CN" altLang="en-US" sz="2000" dirty="0" smtClean="0"/>
              <a:t>的</a:t>
            </a:r>
            <a:r>
              <a:rPr lang="zh-CN" altLang="en-US" sz="2000" dirty="0"/>
              <a:t>蒸气</a:t>
            </a:r>
            <a:r>
              <a:rPr lang="zh-CN" altLang="en-US" sz="2000" dirty="0" smtClean="0"/>
              <a:t>压等于外压</a:t>
            </a:r>
            <a:r>
              <a:rPr lang="en-US" altLang="zh-CN" sz="2000" dirty="0" smtClean="0"/>
              <a:t>1atm</a:t>
            </a:r>
            <a:r>
              <a:rPr lang="zh-CN" altLang="en-US" sz="2000" dirty="0" smtClean="0"/>
              <a:t>，液体沸腾</a:t>
            </a:r>
            <a:endParaRPr lang="en-US" altLang="zh-CN" sz="2000" dirty="0" smtClean="0"/>
          </a:p>
          <a:p>
            <a:pPr marL="266700" indent="-266700"/>
            <a:r>
              <a:rPr lang="en-US" altLang="zh-CN" sz="2000" dirty="0" smtClean="0">
                <a:solidFill>
                  <a:srgbClr val="FF0000"/>
                </a:solidFill>
              </a:rPr>
              <a:t>I: </a:t>
            </a:r>
            <a:r>
              <a:rPr lang="zh-CN" altLang="en-US" sz="2000" dirty="0" smtClean="0"/>
              <a:t>温度超过</a:t>
            </a:r>
            <a:r>
              <a:rPr lang="en-US" altLang="zh-CN" sz="2000" dirty="0" smtClean="0"/>
              <a:t>100 </a:t>
            </a:r>
            <a:r>
              <a:rPr lang="en-US" altLang="zh-CN" sz="2000" baseline="30000" dirty="0" err="1"/>
              <a:t>o</a:t>
            </a:r>
            <a:r>
              <a:rPr lang="en-US" altLang="zh-CN" sz="2000" dirty="0" err="1"/>
              <a:t>C</a:t>
            </a:r>
            <a:r>
              <a:rPr lang="zh-CN" altLang="en-US" sz="2000" dirty="0" smtClean="0"/>
              <a:t>，水完全变成气相</a:t>
            </a:r>
            <a:endParaRPr lang="en-US" altLang="zh-CN" sz="2000" dirty="0" smtClean="0"/>
          </a:p>
        </p:txBody>
      </p:sp>
      <p:pic>
        <p:nvPicPr>
          <p:cNvPr id="3" name="图片 2"/>
          <p:cNvPicPr>
            <a:picLocks noChangeAspect="1"/>
          </p:cNvPicPr>
          <p:nvPr/>
        </p:nvPicPr>
        <p:blipFill>
          <a:blip r:embed="rId2"/>
          <a:stretch>
            <a:fillRect/>
          </a:stretch>
        </p:blipFill>
        <p:spPr>
          <a:xfrm>
            <a:off x="0" y="5334937"/>
            <a:ext cx="835224" cy="1505843"/>
          </a:xfrm>
          <a:prstGeom prst="rect">
            <a:avLst/>
          </a:prstGeom>
        </p:spPr>
      </p:pic>
      <p:sp>
        <p:nvSpPr>
          <p:cNvPr id="12" name="文本框 11"/>
          <p:cNvSpPr txBox="1"/>
          <p:nvPr/>
        </p:nvSpPr>
        <p:spPr>
          <a:xfrm>
            <a:off x="1313177" y="3649784"/>
            <a:ext cx="341760" cy="400110"/>
          </a:xfrm>
          <a:prstGeom prst="rect">
            <a:avLst/>
          </a:prstGeom>
          <a:noFill/>
        </p:spPr>
        <p:txBody>
          <a:bodyPr wrap="none" rtlCol="0">
            <a:spAutoFit/>
          </a:bodyPr>
          <a:lstStyle/>
          <a:p>
            <a:r>
              <a:rPr lang="en-US" altLang="zh-CN" sz="2000" dirty="0" smtClean="0">
                <a:solidFill>
                  <a:srgbClr val="FF0000"/>
                </a:solidFill>
              </a:rPr>
              <a:t>E</a:t>
            </a:r>
            <a:endParaRPr lang="zh-CN" altLang="en-US" sz="2000" dirty="0">
              <a:solidFill>
                <a:srgbClr val="FF0000"/>
              </a:solidFill>
            </a:endParaRPr>
          </a:p>
        </p:txBody>
      </p:sp>
      <p:sp>
        <p:nvSpPr>
          <p:cNvPr id="14" name="文本框 13"/>
          <p:cNvSpPr txBox="1"/>
          <p:nvPr/>
        </p:nvSpPr>
        <p:spPr>
          <a:xfrm>
            <a:off x="1907704" y="3649784"/>
            <a:ext cx="327334" cy="400110"/>
          </a:xfrm>
          <a:prstGeom prst="rect">
            <a:avLst/>
          </a:prstGeom>
          <a:noFill/>
        </p:spPr>
        <p:txBody>
          <a:bodyPr wrap="none" rtlCol="0">
            <a:spAutoFit/>
          </a:bodyPr>
          <a:lstStyle/>
          <a:p>
            <a:r>
              <a:rPr lang="en-US" altLang="zh-CN" sz="2000" dirty="0" smtClean="0">
                <a:solidFill>
                  <a:srgbClr val="FF0000"/>
                </a:solidFill>
              </a:rPr>
              <a:t>F</a:t>
            </a:r>
            <a:endParaRPr lang="zh-CN" altLang="en-US" sz="2000" dirty="0">
              <a:solidFill>
                <a:srgbClr val="FF0000"/>
              </a:solidFill>
            </a:endParaRPr>
          </a:p>
        </p:txBody>
      </p:sp>
      <p:sp>
        <p:nvSpPr>
          <p:cNvPr id="15" name="文本框 14"/>
          <p:cNvSpPr txBox="1"/>
          <p:nvPr/>
        </p:nvSpPr>
        <p:spPr>
          <a:xfrm>
            <a:off x="2372458" y="3649784"/>
            <a:ext cx="370614" cy="400110"/>
          </a:xfrm>
          <a:prstGeom prst="rect">
            <a:avLst/>
          </a:prstGeom>
          <a:noFill/>
        </p:spPr>
        <p:txBody>
          <a:bodyPr wrap="none" rtlCol="0">
            <a:spAutoFit/>
          </a:bodyPr>
          <a:lstStyle/>
          <a:p>
            <a:r>
              <a:rPr lang="en-US" altLang="zh-CN" sz="2000" dirty="0" smtClean="0">
                <a:solidFill>
                  <a:srgbClr val="FF0000"/>
                </a:solidFill>
              </a:rPr>
              <a:t>G</a:t>
            </a:r>
            <a:endParaRPr lang="zh-CN" altLang="en-US" sz="2000" dirty="0">
              <a:solidFill>
                <a:srgbClr val="FF0000"/>
              </a:solidFill>
            </a:endParaRPr>
          </a:p>
        </p:txBody>
      </p:sp>
      <p:sp>
        <p:nvSpPr>
          <p:cNvPr id="16" name="文本框 15"/>
          <p:cNvSpPr txBox="1"/>
          <p:nvPr/>
        </p:nvSpPr>
        <p:spPr>
          <a:xfrm>
            <a:off x="2675303" y="3649784"/>
            <a:ext cx="370614" cy="400110"/>
          </a:xfrm>
          <a:prstGeom prst="rect">
            <a:avLst/>
          </a:prstGeom>
          <a:noFill/>
        </p:spPr>
        <p:txBody>
          <a:bodyPr wrap="none" rtlCol="0">
            <a:spAutoFit/>
          </a:bodyPr>
          <a:lstStyle/>
          <a:p>
            <a:r>
              <a:rPr lang="en-US" altLang="zh-CN" sz="2000" dirty="0" smtClean="0">
                <a:solidFill>
                  <a:srgbClr val="FF0000"/>
                </a:solidFill>
              </a:rPr>
              <a:t>H</a:t>
            </a:r>
            <a:endParaRPr lang="zh-CN" altLang="en-US" sz="2000" dirty="0">
              <a:solidFill>
                <a:srgbClr val="FF0000"/>
              </a:solidFill>
            </a:endParaRPr>
          </a:p>
        </p:txBody>
      </p:sp>
      <p:sp>
        <p:nvSpPr>
          <p:cNvPr id="17" name="文本框 16"/>
          <p:cNvSpPr txBox="1"/>
          <p:nvPr/>
        </p:nvSpPr>
        <p:spPr>
          <a:xfrm>
            <a:off x="3207638" y="3649784"/>
            <a:ext cx="269626" cy="400110"/>
          </a:xfrm>
          <a:prstGeom prst="rect">
            <a:avLst/>
          </a:prstGeom>
          <a:noFill/>
        </p:spPr>
        <p:txBody>
          <a:bodyPr wrap="none" rtlCol="0">
            <a:spAutoFit/>
          </a:bodyPr>
          <a:lstStyle/>
          <a:p>
            <a:r>
              <a:rPr lang="en-US" altLang="zh-CN" sz="2000" dirty="0" smtClean="0">
                <a:solidFill>
                  <a:srgbClr val="FF0000"/>
                </a:solidFill>
              </a:rPr>
              <a:t>I</a:t>
            </a:r>
            <a:endParaRPr lang="zh-CN" altLang="en-US" sz="2000" dirty="0">
              <a:solidFill>
                <a:srgbClr val="FF0000"/>
              </a:solidFill>
            </a:endParaRPr>
          </a:p>
        </p:txBody>
      </p:sp>
      <p:sp>
        <p:nvSpPr>
          <p:cNvPr id="18" name="椭圆 17"/>
          <p:cNvSpPr/>
          <p:nvPr/>
        </p:nvSpPr>
        <p:spPr>
          <a:xfrm>
            <a:off x="2189075" y="3999399"/>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19" name="椭圆 18"/>
          <p:cNvSpPr/>
          <p:nvPr/>
        </p:nvSpPr>
        <p:spPr>
          <a:xfrm>
            <a:off x="1445227" y="3997411"/>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20" name="椭圆 19"/>
          <p:cNvSpPr/>
          <p:nvPr/>
        </p:nvSpPr>
        <p:spPr>
          <a:xfrm>
            <a:off x="2490662" y="4005771"/>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21" name="椭圆 20"/>
          <p:cNvSpPr/>
          <p:nvPr/>
        </p:nvSpPr>
        <p:spPr>
          <a:xfrm>
            <a:off x="2826505" y="4005771"/>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cxnSp>
        <p:nvCxnSpPr>
          <p:cNvPr id="23" name="直接连接符 22"/>
          <p:cNvCxnSpPr>
            <a:endCxn id="17" idx="2"/>
          </p:cNvCxnSpPr>
          <p:nvPr/>
        </p:nvCxnSpPr>
        <p:spPr>
          <a:xfrm>
            <a:off x="969104" y="4044600"/>
            <a:ext cx="2373347" cy="52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309596" y="4003845"/>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pic>
        <p:nvPicPr>
          <p:cNvPr id="26" name="图片 25"/>
          <p:cNvPicPr>
            <a:picLocks noChangeAspect="1"/>
          </p:cNvPicPr>
          <p:nvPr/>
        </p:nvPicPr>
        <p:blipFill rotWithShape="1">
          <a:blip r:embed="rId3"/>
          <a:srcRect l="34040" t="20837" r="18076" b="35417"/>
          <a:stretch>
            <a:fillRect/>
          </a:stretch>
        </p:blipFill>
        <p:spPr>
          <a:xfrm>
            <a:off x="2324956" y="4362841"/>
            <a:ext cx="216024" cy="216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1000"/>
                                        <p:tgtEl>
                                          <p:spTgt spid="4">
                                            <p:txEl>
                                              <p:pRg st="4" end="4"/>
                                            </p:txEl>
                                          </p:spTgt>
                                        </p:tgtEl>
                                      </p:cBhvr>
                                    </p:animEffect>
                                    <p:anim calcmode="lin" valueType="num">
                                      <p:cBhvr>
                                        <p:cTn id="1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barn(inVertical)">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07504" y="1046163"/>
            <a:ext cx="5301726" cy="4747626"/>
          </a:xfrm>
          <a:prstGeom prst="rect">
            <a:avLst/>
          </a:prstGeom>
        </p:spPr>
      </p:pic>
      <p:sp>
        <p:nvSpPr>
          <p:cNvPr id="4" name="文本框 3"/>
          <p:cNvSpPr txBox="1"/>
          <p:nvPr/>
        </p:nvSpPr>
        <p:spPr>
          <a:xfrm>
            <a:off x="5292081" y="954470"/>
            <a:ext cx="3851920" cy="830997"/>
          </a:xfrm>
          <a:prstGeom prst="rect">
            <a:avLst/>
          </a:prstGeom>
          <a:noFill/>
        </p:spPr>
        <p:txBody>
          <a:bodyPr wrap="square" rtlCol="0">
            <a:spAutoFit/>
          </a:bodyPr>
          <a:lstStyle/>
          <a:p>
            <a:r>
              <a:rPr lang="zh-CN" altLang="en-US" sz="2400" dirty="0" smtClean="0">
                <a:solidFill>
                  <a:srgbClr val="0000FF"/>
                </a:solidFill>
              </a:rPr>
              <a:t>分析实例</a:t>
            </a:r>
            <a:r>
              <a:rPr lang="en-US" altLang="zh-CN" sz="2400" dirty="0" smtClean="0">
                <a:solidFill>
                  <a:srgbClr val="0000FF"/>
                </a:solidFill>
              </a:rPr>
              <a:t>2</a:t>
            </a:r>
            <a:r>
              <a:rPr lang="zh-CN" altLang="en-US" sz="2400" dirty="0" smtClean="0">
                <a:solidFill>
                  <a:srgbClr val="0000FF"/>
                </a:solidFill>
              </a:rPr>
              <a:t>：在</a:t>
            </a:r>
            <a:r>
              <a:rPr lang="en-US" altLang="zh-CN" sz="2400" dirty="0" smtClean="0">
                <a:solidFill>
                  <a:srgbClr val="0000FF"/>
                </a:solidFill>
              </a:rPr>
              <a:t>266Pa</a:t>
            </a:r>
            <a:r>
              <a:rPr lang="zh-CN" altLang="en-US" sz="2400" dirty="0" smtClean="0">
                <a:solidFill>
                  <a:srgbClr val="0000FF"/>
                </a:solidFill>
              </a:rPr>
              <a:t>外压下</a:t>
            </a:r>
            <a:endParaRPr lang="en-US" altLang="zh-CN" sz="2400" dirty="0" smtClean="0">
              <a:solidFill>
                <a:srgbClr val="0000FF"/>
              </a:solidFill>
            </a:endParaRPr>
          </a:p>
          <a:p>
            <a:endParaRPr lang="en-US" altLang="zh-CN" sz="2400" dirty="0">
              <a:solidFill>
                <a:srgbClr val="0000FF"/>
              </a:solidFill>
            </a:endParaRPr>
          </a:p>
        </p:txBody>
      </p:sp>
      <p:pic>
        <p:nvPicPr>
          <p:cNvPr id="3" name="图片 2"/>
          <p:cNvPicPr>
            <a:picLocks noChangeAspect="1"/>
          </p:cNvPicPr>
          <p:nvPr/>
        </p:nvPicPr>
        <p:blipFill>
          <a:blip r:embed="rId2"/>
          <a:stretch>
            <a:fillRect/>
          </a:stretch>
        </p:blipFill>
        <p:spPr>
          <a:xfrm>
            <a:off x="0" y="5334937"/>
            <a:ext cx="835224" cy="1505843"/>
          </a:xfrm>
          <a:prstGeom prst="rect">
            <a:avLst/>
          </a:prstGeom>
        </p:spPr>
      </p:pic>
      <p:sp>
        <p:nvSpPr>
          <p:cNvPr id="12" name="文本框 11"/>
          <p:cNvSpPr txBox="1"/>
          <p:nvPr/>
        </p:nvSpPr>
        <p:spPr>
          <a:xfrm>
            <a:off x="971418" y="4591455"/>
            <a:ext cx="284052" cy="400110"/>
          </a:xfrm>
          <a:prstGeom prst="rect">
            <a:avLst/>
          </a:prstGeom>
          <a:noFill/>
        </p:spPr>
        <p:txBody>
          <a:bodyPr wrap="none" rtlCol="0">
            <a:spAutoFit/>
          </a:bodyPr>
          <a:lstStyle/>
          <a:p>
            <a:r>
              <a:rPr lang="en-US" altLang="zh-CN" sz="2000" dirty="0" smtClean="0">
                <a:solidFill>
                  <a:srgbClr val="FF0000"/>
                </a:solidFill>
              </a:rPr>
              <a:t>J</a:t>
            </a:r>
            <a:endParaRPr lang="zh-CN" altLang="en-US" sz="2000" dirty="0">
              <a:solidFill>
                <a:srgbClr val="FF0000"/>
              </a:solidFill>
            </a:endParaRPr>
          </a:p>
        </p:txBody>
      </p:sp>
      <p:sp>
        <p:nvSpPr>
          <p:cNvPr id="14" name="文本框 13"/>
          <p:cNvSpPr txBox="1"/>
          <p:nvPr/>
        </p:nvSpPr>
        <p:spPr>
          <a:xfrm>
            <a:off x="1422339" y="4600904"/>
            <a:ext cx="370614" cy="400110"/>
          </a:xfrm>
          <a:prstGeom prst="rect">
            <a:avLst/>
          </a:prstGeom>
          <a:noFill/>
        </p:spPr>
        <p:txBody>
          <a:bodyPr wrap="none" rtlCol="0">
            <a:spAutoFit/>
          </a:bodyPr>
          <a:lstStyle/>
          <a:p>
            <a:r>
              <a:rPr lang="en-US" altLang="zh-CN" sz="2000" dirty="0" smtClean="0">
                <a:solidFill>
                  <a:srgbClr val="FF0000"/>
                </a:solidFill>
              </a:rPr>
              <a:t>K</a:t>
            </a:r>
            <a:endParaRPr lang="zh-CN" altLang="en-US" sz="2000" dirty="0">
              <a:solidFill>
                <a:srgbClr val="FF0000"/>
              </a:solidFill>
            </a:endParaRPr>
          </a:p>
        </p:txBody>
      </p:sp>
      <p:sp>
        <p:nvSpPr>
          <p:cNvPr id="17" name="文本框 16"/>
          <p:cNvSpPr txBox="1"/>
          <p:nvPr/>
        </p:nvSpPr>
        <p:spPr>
          <a:xfrm>
            <a:off x="1950189" y="4578865"/>
            <a:ext cx="341760" cy="400110"/>
          </a:xfrm>
          <a:prstGeom prst="rect">
            <a:avLst/>
          </a:prstGeom>
          <a:noFill/>
        </p:spPr>
        <p:txBody>
          <a:bodyPr wrap="none" rtlCol="0">
            <a:spAutoFit/>
          </a:bodyPr>
          <a:lstStyle/>
          <a:p>
            <a:r>
              <a:rPr lang="en-US" altLang="zh-CN" sz="2000" dirty="0" smtClean="0">
                <a:solidFill>
                  <a:srgbClr val="FF0000"/>
                </a:solidFill>
              </a:rPr>
              <a:t>L</a:t>
            </a:r>
            <a:endParaRPr lang="zh-CN" altLang="en-US" sz="2000" dirty="0">
              <a:solidFill>
                <a:srgbClr val="FF0000"/>
              </a:solidFill>
            </a:endParaRPr>
          </a:p>
        </p:txBody>
      </p:sp>
      <p:sp>
        <p:nvSpPr>
          <p:cNvPr id="18" name="椭圆 17"/>
          <p:cNvSpPr/>
          <p:nvPr/>
        </p:nvSpPr>
        <p:spPr>
          <a:xfrm>
            <a:off x="1572021" y="4913906"/>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sp>
        <p:nvSpPr>
          <p:cNvPr id="19" name="椭圆 18"/>
          <p:cNvSpPr/>
          <p:nvPr/>
        </p:nvSpPr>
        <p:spPr>
          <a:xfrm>
            <a:off x="1100548" y="4911546"/>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cxnSp>
        <p:nvCxnSpPr>
          <p:cNvPr id="23" name="直接连接符 22"/>
          <p:cNvCxnSpPr/>
          <p:nvPr/>
        </p:nvCxnSpPr>
        <p:spPr>
          <a:xfrm>
            <a:off x="969104" y="4952736"/>
            <a:ext cx="2373347" cy="5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039807" y="4902191"/>
            <a:ext cx="77659" cy="77659"/>
          </a:xfrm>
          <a:prstGeom prst="ellipse">
            <a:avLst/>
          </a:prstGeom>
          <a:solidFill>
            <a:srgbClr val="FF0000"/>
          </a:solidFill>
        </p:spPr>
        <p:txBody>
          <a:bodyPr wrap="square" rtlCol="0" anchor="ctr">
            <a:spAutoFit/>
          </a:bodyPr>
          <a:lstStyle/>
          <a:p>
            <a:pPr marL="663575" indent="-663575" algn="ctr">
              <a:lnSpc>
                <a:spcPct val="120000"/>
              </a:lnSpc>
            </a:pPr>
            <a:endParaRPr lang="zh-CN" altLang="en-US" sz="2800" dirty="0" smtClean="0">
              <a:solidFill>
                <a:schemeClr val="accent6">
                  <a:lumMod val="50000"/>
                </a:schemeClr>
              </a:solidFill>
              <a:ea typeface="楷体" panose="02010609060101010101" pitchFamily="49" charset="-122"/>
              <a:cs typeface="Times New Roman" panose="02020603050405020304" pitchFamily="18" charset="0"/>
            </a:endParaRPr>
          </a:p>
        </p:txBody>
      </p:sp>
      <p:pic>
        <p:nvPicPr>
          <p:cNvPr id="26" name="图片 25"/>
          <p:cNvPicPr>
            <a:picLocks noChangeAspect="1"/>
          </p:cNvPicPr>
          <p:nvPr/>
        </p:nvPicPr>
        <p:blipFill rotWithShape="1">
          <a:blip r:embed="rId3"/>
          <a:srcRect l="34040" t="20837" r="18076" b="35417"/>
          <a:stretch>
            <a:fillRect/>
          </a:stretch>
        </p:blipFill>
        <p:spPr>
          <a:xfrm>
            <a:off x="2324956" y="4362841"/>
            <a:ext cx="216024" cy="216024"/>
          </a:xfrm>
          <a:prstGeom prst="rect">
            <a:avLst/>
          </a:prstGeom>
        </p:spPr>
      </p:pic>
      <p:cxnSp>
        <p:nvCxnSpPr>
          <p:cNvPr id="22" name="直接连接符 21"/>
          <p:cNvCxnSpPr/>
          <p:nvPr/>
        </p:nvCxnSpPr>
        <p:spPr>
          <a:xfrm>
            <a:off x="1610851" y="4952736"/>
            <a:ext cx="2049" cy="48286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744934" y="6086452"/>
            <a:ext cx="5328592" cy="461665"/>
          </a:xfrm>
          <a:prstGeom prst="rect">
            <a:avLst/>
          </a:prstGeom>
          <a:noFill/>
        </p:spPr>
        <p:txBody>
          <a:bodyPr wrap="square" rtlCol="0">
            <a:spAutoFit/>
          </a:bodyPr>
          <a:lstStyle/>
          <a:p>
            <a:r>
              <a:rPr lang="zh-CN" altLang="en-US" sz="2400" dirty="0" smtClean="0">
                <a:solidFill>
                  <a:srgbClr val="0000FF"/>
                </a:solidFill>
              </a:rPr>
              <a:t>升华：固体不经过液态直接变为气态</a:t>
            </a:r>
            <a:endParaRPr lang="en-US" altLang="zh-CN" sz="2400" dirty="0">
              <a:solidFill>
                <a:srgbClr val="0000FF"/>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07504" y="1046163"/>
            <a:ext cx="5301726" cy="4747626"/>
          </a:xfrm>
          <a:prstGeom prst="rect">
            <a:avLst/>
          </a:prstGeom>
        </p:spPr>
      </p:pic>
      <p:sp>
        <p:nvSpPr>
          <p:cNvPr id="4" name="文本框 3"/>
          <p:cNvSpPr txBox="1"/>
          <p:nvPr/>
        </p:nvSpPr>
        <p:spPr>
          <a:xfrm>
            <a:off x="5292081" y="954470"/>
            <a:ext cx="3851920" cy="6494085"/>
          </a:xfrm>
          <a:prstGeom prst="rect">
            <a:avLst/>
          </a:prstGeom>
          <a:noFill/>
        </p:spPr>
        <p:txBody>
          <a:bodyPr wrap="square" rtlCol="0">
            <a:spAutoFit/>
          </a:bodyPr>
          <a:lstStyle/>
          <a:p>
            <a:r>
              <a:rPr lang="zh-CN" altLang="en-US" sz="2400" dirty="0" smtClean="0">
                <a:solidFill>
                  <a:srgbClr val="0000FF"/>
                </a:solidFill>
              </a:rPr>
              <a:t>分析实例</a:t>
            </a:r>
            <a:r>
              <a:rPr lang="en-US" altLang="zh-CN" sz="2400" dirty="0" smtClean="0">
                <a:solidFill>
                  <a:srgbClr val="0000FF"/>
                </a:solidFill>
              </a:rPr>
              <a:t>3</a:t>
            </a:r>
            <a:r>
              <a:rPr lang="zh-CN" altLang="en-US" sz="2400" dirty="0" smtClean="0">
                <a:solidFill>
                  <a:srgbClr val="0000FF"/>
                </a:solidFill>
              </a:rPr>
              <a:t>：在</a:t>
            </a:r>
            <a:r>
              <a:rPr lang="en-US" altLang="zh-CN" sz="2400" dirty="0" smtClean="0">
                <a:solidFill>
                  <a:srgbClr val="0000FF"/>
                </a:solidFill>
              </a:rPr>
              <a:t>611Pa</a:t>
            </a:r>
            <a:r>
              <a:rPr lang="zh-CN" altLang="en-US" sz="2400" dirty="0" smtClean="0">
                <a:solidFill>
                  <a:srgbClr val="0000FF"/>
                </a:solidFill>
              </a:rPr>
              <a:t>外压下</a:t>
            </a:r>
            <a:endParaRPr lang="en-US" altLang="zh-CN" sz="2400" dirty="0" smtClean="0">
              <a:solidFill>
                <a:srgbClr val="0000FF"/>
              </a:solidFill>
            </a:endParaRPr>
          </a:p>
          <a:p>
            <a:endParaRPr lang="en-US" altLang="zh-CN" sz="2400" dirty="0">
              <a:solidFill>
                <a:srgbClr val="0000FF"/>
              </a:solidFill>
            </a:endParaRPr>
          </a:p>
          <a:p>
            <a:r>
              <a:rPr lang="en-US" altLang="zh-CN" sz="2000" dirty="0" smtClean="0">
                <a:solidFill>
                  <a:srgbClr val="FF0000"/>
                </a:solidFill>
              </a:rPr>
              <a:t>O</a:t>
            </a:r>
            <a:r>
              <a:rPr lang="zh-CN" altLang="en-US" sz="2000" dirty="0" smtClean="0">
                <a:solidFill>
                  <a:srgbClr val="FF0000"/>
                </a:solidFill>
              </a:rPr>
              <a:t>点前</a:t>
            </a:r>
            <a:r>
              <a:rPr lang="zh-CN" altLang="en-US" sz="2000" dirty="0" smtClean="0"/>
              <a:t>：温度低于</a:t>
            </a:r>
            <a:r>
              <a:rPr lang="en-US" altLang="zh-CN" sz="2000" dirty="0" smtClean="0"/>
              <a:t>0.0099 </a:t>
            </a:r>
            <a:r>
              <a:rPr lang="en-US" altLang="zh-CN" sz="2000" baseline="30000" dirty="0" err="1" smtClean="0"/>
              <a:t>o</a:t>
            </a:r>
            <a:r>
              <a:rPr lang="en-US" altLang="zh-CN" sz="2000" dirty="0" err="1" smtClean="0"/>
              <a:t>C</a:t>
            </a:r>
            <a:r>
              <a:rPr lang="zh-CN" altLang="en-US" sz="2000" dirty="0" smtClean="0"/>
              <a:t>，并的蒸气压小于外压</a:t>
            </a:r>
            <a:r>
              <a:rPr lang="en-US" altLang="zh-CN" sz="2000" dirty="0" smtClean="0"/>
              <a:t>611Pa</a:t>
            </a:r>
            <a:r>
              <a:rPr lang="zh-CN" altLang="en-US" sz="2000" dirty="0" smtClean="0"/>
              <a:t>，系统中只有冰。</a:t>
            </a:r>
            <a:endParaRPr lang="en-US" altLang="zh-CN" sz="2000" dirty="0" smtClean="0"/>
          </a:p>
          <a:p>
            <a:endParaRPr lang="en-US" altLang="zh-CN" sz="2000" dirty="0"/>
          </a:p>
          <a:p>
            <a:r>
              <a:rPr lang="en-US" altLang="zh-CN" sz="2000" dirty="0" smtClean="0">
                <a:solidFill>
                  <a:srgbClr val="FF0000"/>
                </a:solidFill>
              </a:rPr>
              <a:t>O</a:t>
            </a:r>
            <a:r>
              <a:rPr lang="zh-CN" altLang="en-US" sz="2000" dirty="0" smtClean="0">
                <a:solidFill>
                  <a:srgbClr val="FF0000"/>
                </a:solidFill>
              </a:rPr>
              <a:t>点</a:t>
            </a:r>
            <a:r>
              <a:rPr lang="zh-CN" altLang="en-US" sz="2000" dirty="0" smtClean="0"/>
              <a:t>：温度达到</a:t>
            </a:r>
            <a:r>
              <a:rPr lang="en-US" altLang="zh-CN" sz="2000" dirty="0"/>
              <a:t>0.0099 </a:t>
            </a:r>
            <a:r>
              <a:rPr lang="en-US" altLang="zh-CN" sz="2000" baseline="30000" dirty="0" err="1" smtClean="0"/>
              <a:t>o</a:t>
            </a:r>
            <a:r>
              <a:rPr lang="en-US" altLang="zh-CN" sz="2000" dirty="0" err="1" smtClean="0"/>
              <a:t>C</a:t>
            </a:r>
            <a:r>
              <a:rPr lang="zh-CN" altLang="en-US" sz="2000" dirty="0" smtClean="0"/>
              <a:t>，此时冰和水的蒸气压相等。该点称为</a:t>
            </a:r>
            <a:r>
              <a:rPr lang="zh-CN" altLang="en-US" sz="2000" dirty="0" smtClean="0">
                <a:solidFill>
                  <a:srgbClr val="FF0000"/>
                </a:solidFill>
              </a:rPr>
              <a:t>水的三相点</a:t>
            </a:r>
            <a:r>
              <a:rPr lang="zh-CN" altLang="en-US" sz="2000" dirty="0" smtClean="0"/>
              <a:t>。在该点，冰、水、汽三相共存。三相点的温度和压强均由体系自定。</a:t>
            </a:r>
            <a:endParaRPr lang="en-US" altLang="zh-CN" sz="2000" dirty="0" smtClean="0"/>
          </a:p>
          <a:p>
            <a:endParaRPr lang="en-US" altLang="zh-CN" sz="2000" dirty="0">
              <a:solidFill>
                <a:srgbClr val="0000FF"/>
              </a:solidFill>
            </a:endParaRPr>
          </a:p>
          <a:p>
            <a:r>
              <a:rPr lang="zh-CN" altLang="en-US" sz="2400" dirty="0">
                <a:solidFill>
                  <a:srgbClr val="0000FF"/>
                </a:solidFill>
              </a:rPr>
              <a:t>分析</a:t>
            </a:r>
            <a:r>
              <a:rPr lang="zh-CN" altLang="en-US" sz="2400" dirty="0" smtClean="0">
                <a:solidFill>
                  <a:srgbClr val="0000FF"/>
                </a:solidFill>
              </a:rPr>
              <a:t>实例</a:t>
            </a:r>
            <a:r>
              <a:rPr lang="en-US" altLang="zh-CN" sz="2400" dirty="0" smtClean="0">
                <a:solidFill>
                  <a:srgbClr val="0000FF"/>
                </a:solidFill>
              </a:rPr>
              <a:t>4</a:t>
            </a:r>
            <a:r>
              <a:rPr lang="zh-CN" altLang="en-US" sz="2400" dirty="0" smtClean="0">
                <a:solidFill>
                  <a:srgbClr val="0000FF"/>
                </a:solidFill>
              </a:rPr>
              <a:t>：</a:t>
            </a:r>
            <a:r>
              <a:rPr lang="en-US" altLang="zh-CN" sz="2400" dirty="0" smtClean="0">
                <a:solidFill>
                  <a:srgbClr val="0000FF"/>
                </a:solidFill>
              </a:rPr>
              <a:t>p=218atm</a:t>
            </a:r>
            <a:endParaRPr lang="en-US" altLang="zh-CN" sz="2400" dirty="0" smtClean="0">
              <a:solidFill>
                <a:srgbClr val="0000FF"/>
              </a:solidFill>
            </a:endParaRPr>
          </a:p>
          <a:p>
            <a:r>
              <a:rPr lang="en-US" altLang="zh-CN" sz="2000" dirty="0" smtClean="0">
                <a:solidFill>
                  <a:srgbClr val="FF0000"/>
                </a:solidFill>
              </a:rPr>
              <a:t>C</a:t>
            </a:r>
            <a:r>
              <a:rPr lang="zh-CN" altLang="en-US" sz="2000" dirty="0" smtClean="0">
                <a:solidFill>
                  <a:srgbClr val="FF0000"/>
                </a:solidFill>
              </a:rPr>
              <a:t>点：</a:t>
            </a:r>
            <a:r>
              <a:rPr lang="zh-CN" altLang="en-US" sz="2000" dirty="0" smtClean="0"/>
              <a:t>温度等于</a:t>
            </a:r>
            <a:r>
              <a:rPr lang="en-US" altLang="zh-CN" sz="2000" dirty="0" smtClean="0"/>
              <a:t>374</a:t>
            </a:r>
            <a:r>
              <a:rPr lang="en-US" altLang="zh-CN" sz="2000" baseline="30000" dirty="0"/>
              <a:t> </a:t>
            </a:r>
            <a:r>
              <a:rPr lang="en-US" altLang="zh-CN" sz="2000" baseline="30000" dirty="0" err="1" smtClean="0"/>
              <a:t>o</a:t>
            </a:r>
            <a:r>
              <a:rPr lang="en-US" altLang="zh-CN" sz="2000" dirty="0" err="1" smtClean="0"/>
              <a:t>C</a:t>
            </a:r>
            <a:r>
              <a:rPr lang="zh-CN" altLang="en-US" sz="2000" dirty="0" smtClean="0"/>
              <a:t>，体系处于临界点，此后体系进入临界状态，气体液体密度相等，气</a:t>
            </a:r>
            <a:r>
              <a:rPr lang="en-US" altLang="zh-CN" sz="2000" dirty="0" smtClean="0"/>
              <a:t>-</a:t>
            </a:r>
            <a:r>
              <a:rPr lang="zh-CN" altLang="en-US" sz="2000" dirty="0" smtClean="0"/>
              <a:t>液界面消失。</a:t>
            </a:r>
            <a:endParaRPr lang="en-US" altLang="zh-CN" sz="2000" dirty="0" smtClean="0"/>
          </a:p>
          <a:p>
            <a:endParaRPr lang="en-US" altLang="zh-CN" sz="2400" dirty="0">
              <a:solidFill>
                <a:srgbClr val="0000FF"/>
              </a:solidFill>
            </a:endParaRPr>
          </a:p>
          <a:p>
            <a:endParaRPr lang="en-US" altLang="zh-CN" sz="2400" dirty="0">
              <a:solidFill>
                <a:srgbClr val="0000FF"/>
              </a:solidFill>
            </a:endParaRPr>
          </a:p>
        </p:txBody>
      </p:sp>
      <p:pic>
        <p:nvPicPr>
          <p:cNvPr id="3" name="图片 2"/>
          <p:cNvPicPr>
            <a:picLocks noChangeAspect="1"/>
          </p:cNvPicPr>
          <p:nvPr/>
        </p:nvPicPr>
        <p:blipFill>
          <a:blip r:embed="rId2"/>
          <a:stretch>
            <a:fillRect/>
          </a:stretch>
        </p:blipFill>
        <p:spPr>
          <a:xfrm>
            <a:off x="0" y="5334937"/>
            <a:ext cx="835224" cy="1505843"/>
          </a:xfrm>
          <a:prstGeom prst="rect">
            <a:avLst/>
          </a:prstGeom>
        </p:spPr>
      </p:pic>
      <p:cxnSp>
        <p:nvCxnSpPr>
          <p:cNvPr id="23" name="直接连接符 22"/>
          <p:cNvCxnSpPr/>
          <p:nvPr/>
        </p:nvCxnSpPr>
        <p:spPr>
          <a:xfrm>
            <a:off x="971600" y="4383111"/>
            <a:ext cx="2373347" cy="529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rotWithShape="1">
          <a:blip r:embed="rId3"/>
          <a:srcRect l="34040" t="20837" r="18076" b="35417"/>
          <a:stretch>
            <a:fillRect/>
          </a:stretch>
        </p:blipFill>
        <p:spPr>
          <a:xfrm>
            <a:off x="2341173" y="4384880"/>
            <a:ext cx="216024" cy="21602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CO</a:t>
            </a:r>
            <a:r>
              <a:rPr lang="en-US" altLang="zh-CN" baseline="-25000" dirty="0"/>
              <a:t>2</a:t>
            </a:r>
            <a:r>
              <a:rPr lang="zh-CN" altLang="en-US" dirty="0"/>
              <a:t>的相图</a:t>
            </a:r>
            <a:endParaRPr lang="zh-CN" altLang="en-US" dirty="0"/>
          </a:p>
        </p:txBody>
      </p:sp>
      <p:pic>
        <p:nvPicPr>
          <p:cNvPr id="3" name="图片 2"/>
          <p:cNvPicPr>
            <a:picLocks noChangeAspect="1"/>
          </p:cNvPicPr>
          <p:nvPr/>
        </p:nvPicPr>
        <p:blipFill rotWithShape="1">
          <a:blip r:embed="rId1"/>
          <a:srcRect l="45486" t="30169"/>
          <a:stretch>
            <a:fillRect/>
          </a:stretch>
        </p:blipFill>
        <p:spPr>
          <a:xfrm>
            <a:off x="4742788" y="1588919"/>
            <a:ext cx="4401212" cy="3672408"/>
          </a:xfrm>
          <a:prstGeom prst="rect">
            <a:avLst/>
          </a:prstGeom>
        </p:spPr>
      </p:pic>
      <p:pic>
        <p:nvPicPr>
          <p:cNvPr id="4" name="图片 3"/>
          <p:cNvPicPr>
            <a:picLocks noChangeAspect="1"/>
          </p:cNvPicPr>
          <p:nvPr/>
        </p:nvPicPr>
        <p:blipFill>
          <a:blip r:embed="rId2"/>
          <a:stretch>
            <a:fillRect/>
          </a:stretch>
        </p:blipFill>
        <p:spPr>
          <a:xfrm>
            <a:off x="408420" y="1588919"/>
            <a:ext cx="4179976" cy="3466921"/>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水的相图：气</a:t>
            </a:r>
            <a:r>
              <a:rPr lang="en-US" altLang="zh-CN" dirty="0"/>
              <a:t>-</a:t>
            </a:r>
            <a:r>
              <a:rPr lang="zh-CN" altLang="en-US" dirty="0"/>
              <a:t>固线负斜率</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3630550" y="2492896"/>
                <a:ext cx="5628910" cy="2123145"/>
              </a:xfrm>
              <a:prstGeom prst="rect">
                <a:avLst/>
              </a:prstGeom>
            </p:spPr>
            <p:txBody>
              <a:bodyPr wrap="square">
                <a:spAutoFit/>
              </a:bodyPr>
              <a:lstStyle/>
              <a:p>
                <a:pPr marL="1519555" indent="-1519555"/>
                <a:r>
                  <a:rPr lang="zh-CN" altLang="en-US" sz="2800" b="1" dirty="0" smtClean="0">
                    <a:solidFill>
                      <a:srgbClr val="0000FF"/>
                    </a:solidFill>
                    <a:cs typeface="Times New Roman" panose="02020603050405020304" pitchFamily="18" charset="0"/>
                  </a:rPr>
                  <a:t>平衡移动</a:t>
                </a:r>
                <a:r>
                  <a:rPr lang="zh-CN" altLang="en-US" sz="2800" dirty="0" smtClean="0">
                    <a:solidFill>
                      <a:schemeClr val="tx1"/>
                    </a:solidFill>
                    <a:cs typeface="Times New Roman" panose="02020603050405020304" pitchFamily="18" charset="0"/>
                  </a:rPr>
                  <a:t>：</a:t>
                </a:r>
                <a:r>
                  <a:rPr lang="zh-CN" altLang="en-US" sz="2800" dirty="0" smtClean="0">
                    <a:solidFill>
                      <a:srgbClr val="C00000"/>
                    </a:solidFill>
                    <a:cs typeface="Times New Roman" panose="02020603050405020304" pitchFamily="18" charset="0"/>
                  </a:rPr>
                  <a:t>压力增大体积变小</a:t>
                </a:r>
                <a:endParaRPr lang="en-US" altLang="zh-CN" sz="2800" dirty="0" smtClean="0">
                  <a:solidFill>
                    <a:srgbClr val="C00000"/>
                  </a:solidFill>
                  <a:cs typeface="Times New Roman" panose="02020603050405020304" pitchFamily="18" charset="0"/>
                </a:endParaRPr>
              </a:p>
              <a:p>
                <a:r>
                  <a:rPr lang="zh-CN" altLang="en-US" sz="2800" b="1" dirty="0" smtClean="0">
                    <a:solidFill>
                      <a:srgbClr val="0000FF"/>
                    </a:solidFill>
                    <a:cs typeface="Times New Roman" panose="02020603050405020304" pitchFamily="18" charset="0"/>
                  </a:rPr>
                  <a:t>理论</a:t>
                </a:r>
                <a:r>
                  <a:rPr lang="zh-CN" altLang="en-US" sz="2800" b="1" dirty="0">
                    <a:solidFill>
                      <a:srgbClr val="0000FF"/>
                    </a:solidFill>
                    <a:cs typeface="Times New Roman" panose="02020603050405020304" pitchFamily="18" charset="0"/>
                  </a:rPr>
                  <a:t>描述</a:t>
                </a:r>
                <a:r>
                  <a:rPr lang="zh-CN" altLang="en-US" sz="2800" dirty="0" smtClean="0">
                    <a:solidFill>
                      <a:schemeClr val="tx1"/>
                    </a:solidFill>
                    <a:cs typeface="Times New Roman" panose="02020603050405020304" pitchFamily="18" charset="0"/>
                  </a:rPr>
                  <a:t>：</a:t>
                </a:r>
                <a:r>
                  <a:rPr lang="en-GB" altLang="zh-CN" sz="2800" dirty="0" err="1" smtClean="0">
                    <a:solidFill>
                      <a:schemeClr val="tx1"/>
                    </a:solidFill>
                    <a:cs typeface="Times New Roman" panose="02020603050405020304" pitchFamily="18" charset="0"/>
                  </a:rPr>
                  <a:t>Clausius-Clapeyron</a:t>
                </a:r>
                <a:r>
                  <a:rPr lang="zh-CN" altLang="en-US" sz="2800" dirty="0" smtClean="0">
                    <a:solidFill>
                      <a:schemeClr val="tx1"/>
                    </a:solidFill>
                    <a:cs typeface="Times New Roman" panose="02020603050405020304" pitchFamily="18" charset="0"/>
                  </a:rPr>
                  <a:t>方程</a:t>
                </a:r>
                <a:endParaRPr lang="en-US" altLang="zh-CN" sz="2800" dirty="0" smtClean="0">
                  <a:solidFill>
                    <a:schemeClr val="tx1"/>
                  </a:solidFill>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f>
                        <m:fPr>
                          <m:ctrlPr>
                            <a:rPr lang="en-US" altLang="zh-CN" sz="4000" b="0" i="1"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r>
                            <m:rPr>
                              <m:sty m:val="p"/>
                            </m:rPr>
                            <a:rPr lang="en-US" altLang="zh-CN" sz="4000" dirty="0">
                              <a:solidFill>
                                <a:schemeClr val="tx1"/>
                              </a:solidFill>
                              <a:latin typeface="Cambria Math" panose="02040503050406030204" pitchFamily="18" charset="0"/>
                              <a:ea typeface="楷体" panose="02010609060101010101" pitchFamily="49" charset="-122"/>
                              <a:cs typeface="Times New Roman" panose="02020603050405020304" pitchFamily="18" charset="0"/>
                            </a:rPr>
                            <m:t>d</m:t>
                          </m:r>
                          <m:r>
                            <a:rPr lang="en-US" altLang="zh-CN" sz="4000" b="0" i="1"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𝑝</m:t>
                          </m:r>
                        </m:num>
                        <m:den>
                          <m:r>
                            <m:rPr>
                              <m:sty m:val="p"/>
                            </m:rPr>
                            <a:rPr lang="en-US" altLang="zh-CN" sz="4000" b="0" i="0"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d</m:t>
                          </m:r>
                          <m:r>
                            <a:rPr lang="en-US" altLang="zh-CN" sz="4000" b="0" i="1"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𝑇</m:t>
                          </m:r>
                        </m:den>
                      </m:f>
                      <m:r>
                        <a:rPr lang="en-US" altLang="zh-CN" sz="4000" b="0" i="0"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m:t>
                      </m:r>
                      <m:f>
                        <m:fPr>
                          <m:ctrlPr>
                            <a:rPr lang="en-US" altLang="zh-CN" sz="4000" b="0" i="1"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ctrlPr>
                        </m:fPr>
                        <m:num>
                          <m:r>
                            <m:rPr>
                              <m:sty m:val="p"/>
                            </m:rPr>
                            <a:rPr lang="en-US" altLang="zh-CN" sz="4000" b="0" i="0"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Δ</m:t>
                          </m:r>
                          <m:r>
                            <a:rPr lang="en-US" altLang="zh-CN" sz="4000" b="0" i="1"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𝐻</m:t>
                          </m:r>
                        </m:num>
                        <m:den>
                          <m:r>
                            <a:rPr lang="en-US" altLang="zh-CN" sz="4000" b="0" i="1" dirty="0" smtClean="0">
                              <a:solidFill>
                                <a:schemeClr val="tx1"/>
                              </a:solidFill>
                              <a:latin typeface="Cambria Math" panose="02040503050406030204" pitchFamily="18" charset="0"/>
                              <a:ea typeface="楷体" panose="02010609060101010101" pitchFamily="49" charset="-122"/>
                              <a:cs typeface="Times New Roman" panose="02020603050405020304" pitchFamily="18" charset="0"/>
                            </a:rPr>
                            <m:t>𝑇</m:t>
                          </m:r>
                          <m:r>
                            <m:rPr>
                              <m:sty m:val="p"/>
                            </m:rPr>
                            <a:rPr lang="en-US" altLang="zh-CN" sz="4000" b="0" i="0" dirty="0" smtClean="0">
                              <a:solidFill>
                                <a:srgbClr val="C00000"/>
                              </a:solidFill>
                              <a:latin typeface="Cambria Math" panose="02040503050406030204" pitchFamily="18" charset="0"/>
                              <a:ea typeface="楷体" panose="02010609060101010101" pitchFamily="49" charset="-122"/>
                              <a:cs typeface="Times New Roman" panose="02020603050405020304" pitchFamily="18" charset="0"/>
                            </a:rPr>
                            <m:t>Δ</m:t>
                          </m:r>
                          <m:r>
                            <a:rPr lang="en-US" altLang="zh-CN" sz="4000" b="0" i="1" dirty="0" smtClean="0">
                              <a:solidFill>
                                <a:srgbClr val="C00000"/>
                              </a:solidFill>
                              <a:latin typeface="Cambria Math" panose="02040503050406030204" pitchFamily="18" charset="0"/>
                              <a:ea typeface="楷体" panose="02010609060101010101" pitchFamily="49" charset="-122"/>
                              <a:cs typeface="Times New Roman" panose="02020603050405020304" pitchFamily="18" charset="0"/>
                            </a:rPr>
                            <m:t>𝑉</m:t>
                          </m:r>
                        </m:den>
                      </m:f>
                    </m:oMath>
                  </m:oMathPara>
                </a14:m>
                <a:endParaRPr lang="zh-CN" altLang="en-US" sz="2000" dirty="0">
                  <a:solidFill>
                    <a:schemeClr val="tx1"/>
                  </a:solidFill>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3630550" y="2492896"/>
                <a:ext cx="5628910" cy="2123145"/>
              </a:xfrm>
              <a:prstGeom prst="rect">
                <a:avLst/>
              </a:prstGeom>
              <a:blipFill rotWithShape="1">
                <a:blip r:embed="rId1"/>
                <a:stretch>
                  <a:fillRect l="-5" t="-25" r="9" b="11"/>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333937" y="2276872"/>
            <a:ext cx="3306050" cy="2960524"/>
          </a:xfrm>
          <a:prstGeom prst="rect">
            <a:avLst/>
          </a:prstGeom>
        </p:spPr>
      </p:pic>
      <p:sp>
        <p:nvSpPr>
          <p:cNvPr id="3" name="文本框 2"/>
          <p:cNvSpPr txBox="1"/>
          <p:nvPr/>
        </p:nvSpPr>
        <p:spPr>
          <a:xfrm>
            <a:off x="730250" y="1069340"/>
            <a:ext cx="4653280" cy="583565"/>
          </a:xfrm>
          <a:prstGeom prst="rect">
            <a:avLst/>
          </a:prstGeom>
          <a:noFill/>
        </p:spPr>
        <p:txBody>
          <a:bodyPr wrap="none" rtlCol="0">
            <a:spAutoFit/>
          </a:bodyPr>
          <a:lstStyle/>
          <a:p>
            <a:r>
              <a:rPr lang="zh-CN" altLang="en-US"/>
              <a:t>压力越大，水越容易</a:t>
            </a:r>
            <a:r>
              <a:rPr lang="zh-CN" altLang="en-US">
                <a:solidFill>
                  <a:srgbClr val="FF0000"/>
                </a:solidFill>
              </a:rPr>
              <a:t>熔化</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7" name="Text Box 3"/>
          <p:cNvSpPr txBox="1">
            <a:spLocks noChangeArrowheads="1"/>
          </p:cNvSpPr>
          <p:nvPr/>
        </p:nvSpPr>
        <p:spPr bwMode="auto">
          <a:xfrm>
            <a:off x="1835696" y="2492896"/>
            <a:ext cx="6048672" cy="1421928"/>
          </a:xfrm>
          <a:prstGeom prst="rect">
            <a:avLst/>
          </a:prstGeom>
          <a:solidFill>
            <a:schemeClr val="accent3">
              <a:lumMod val="20000"/>
              <a:lumOff val="80000"/>
            </a:schemeClr>
          </a:solidFill>
          <a:ln w="9525">
            <a:noFill/>
            <a:miter lim="800000"/>
          </a:ln>
          <a:effectLst/>
        </p:spPr>
        <p:txBody>
          <a:bodyPr wrap="square">
            <a:spAutoFit/>
          </a:bodyPr>
          <a:lstStyle/>
          <a:p>
            <a:pPr>
              <a:lnSpc>
                <a:spcPct val="120000"/>
              </a:lnSpc>
              <a:buClr>
                <a:srgbClr val="7030A0"/>
              </a:buClr>
              <a:defRPr/>
            </a:pPr>
            <a:r>
              <a:rPr kumimoji="0" lang="zh-CN" altLang="en-US" sz="2400" dirty="0" smtClean="0">
                <a:solidFill>
                  <a:srgbClr val="0000FF"/>
                </a:solidFill>
                <a:latin typeface="黑体" panose="02010609060101010101" pitchFamily="49" charset="-122"/>
                <a:ea typeface="黑体" panose="02010609060101010101" pitchFamily="49" charset="-122"/>
              </a:rPr>
              <a:t>凝聚态</a:t>
            </a:r>
            <a:endParaRPr kumimoji="0" lang="en-US" altLang="zh-CN" sz="2400" dirty="0" smtClean="0">
              <a:solidFill>
                <a:srgbClr val="0000FF"/>
              </a:solidFill>
              <a:latin typeface="黑体" panose="02010609060101010101" pitchFamily="49" charset="-122"/>
              <a:ea typeface="黑体" panose="02010609060101010101" pitchFamily="49" charset="-122"/>
            </a:endParaRPr>
          </a:p>
          <a:p>
            <a:pPr>
              <a:lnSpc>
                <a:spcPct val="120000"/>
              </a:lnSpc>
              <a:buClr>
                <a:srgbClr val="7030A0"/>
              </a:buClr>
              <a:defRPr/>
            </a:pPr>
            <a:r>
              <a:rPr kumimoji="0" lang="zh-CN" altLang="en-US" sz="2400" dirty="0" smtClean="0">
                <a:latin typeface="黑体" panose="02010609060101010101" pitchFamily="49" charset="-122"/>
                <a:ea typeface="黑体" panose="02010609060101010101" pitchFamily="49" charset="-122"/>
              </a:rPr>
              <a:t>液体</a:t>
            </a:r>
            <a:r>
              <a:rPr kumimoji="0" lang="zh-CN" altLang="en-US" sz="2400" dirty="0">
                <a:latin typeface="黑体" panose="02010609060101010101" pitchFamily="49" charset="-122"/>
                <a:ea typeface="黑体" panose="02010609060101010101" pitchFamily="49" charset="-122"/>
              </a:rPr>
              <a:t>、液晶、固体统称为凝聚态</a:t>
            </a:r>
            <a:r>
              <a:rPr kumimoji="0" lang="zh-CN" altLang="en-US" sz="2400" dirty="0" smtClean="0">
                <a:latin typeface="黑体" panose="02010609060101010101" pitchFamily="49" charset="-122"/>
                <a:ea typeface="黑体" panose="02010609060101010101" pitchFamily="49" charset="-122"/>
              </a:rPr>
              <a:t>。</a:t>
            </a:r>
            <a:endParaRPr kumimoji="0" lang="en-US" altLang="zh-CN" sz="2400" dirty="0" smtClean="0">
              <a:latin typeface="黑体" panose="02010609060101010101" pitchFamily="49" charset="-122"/>
              <a:ea typeface="黑体" panose="02010609060101010101" pitchFamily="49" charset="-122"/>
            </a:endParaRPr>
          </a:p>
          <a:p>
            <a:pPr>
              <a:lnSpc>
                <a:spcPct val="120000"/>
              </a:lnSpc>
              <a:buClr>
                <a:srgbClr val="7030A0"/>
              </a:buClr>
              <a:defRPr/>
            </a:pPr>
            <a:r>
              <a:rPr kumimoji="0" lang="zh-CN" altLang="en-US" sz="2400" dirty="0" smtClean="0">
                <a:latin typeface="黑体" panose="02010609060101010101" pitchFamily="49" charset="-122"/>
                <a:ea typeface="黑体" panose="02010609060101010101" pitchFamily="49" charset="-122"/>
              </a:rPr>
              <a:t>都不能像</a:t>
            </a:r>
            <a:r>
              <a:rPr kumimoji="0" lang="zh-CN" altLang="en-US" sz="2400" dirty="0">
                <a:latin typeface="黑体" panose="02010609060101010101" pitchFamily="49" charset="-122"/>
                <a:ea typeface="黑体" panose="02010609060101010101" pitchFamily="49" charset="-122"/>
              </a:rPr>
              <a:t>气体分子那样自由</a:t>
            </a:r>
            <a:r>
              <a:rPr kumimoji="0" lang="zh-CN" altLang="en-US" sz="2400" dirty="0" smtClean="0">
                <a:latin typeface="黑体" panose="02010609060101010101" pitchFamily="49" charset="-122"/>
                <a:ea typeface="黑体" panose="02010609060101010101" pitchFamily="49" charset="-122"/>
              </a:rPr>
              <a:t>扩散。</a:t>
            </a:r>
            <a:endParaRPr kumimoji="0" lang="en-US" altLang="zh-CN" sz="2400" dirty="0" smtClean="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lstStyle/>
          <a:p>
            <a:r>
              <a:rPr lang="en-US" altLang="zh-CN" dirty="0"/>
              <a:t>3.5 </a:t>
            </a:r>
            <a:r>
              <a:rPr lang="zh-CN" altLang="en-US" dirty="0"/>
              <a:t>液体和液晶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0547"/>
                                        </p:tgtEl>
                                        <p:attrNameLst>
                                          <p:attrName>style.visibility</p:attrName>
                                        </p:attrNameLst>
                                      </p:cBhvr>
                                      <p:to>
                                        <p:strVal val="visible"/>
                                      </p:to>
                                    </p:set>
                                    <p:anim calcmode="lin" valueType="num">
                                      <p:cBhvr additive="base">
                                        <p:cTn id="7" dur="500" fill="hold"/>
                                        <p:tgtEl>
                                          <p:spTgt spid="620547"/>
                                        </p:tgtEl>
                                        <p:attrNameLst>
                                          <p:attrName>ppt_x</p:attrName>
                                        </p:attrNameLst>
                                      </p:cBhvr>
                                      <p:tavLst>
                                        <p:tav tm="0">
                                          <p:val>
                                            <p:strVal val="#ppt_x"/>
                                          </p:val>
                                        </p:tav>
                                        <p:tav tm="100000">
                                          <p:val>
                                            <p:strVal val="#ppt_x"/>
                                          </p:val>
                                        </p:tav>
                                      </p:tavLst>
                                    </p:anim>
                                    <p:anim calcmode="lin" valueType="num">
                                      <p:cBhvr additive="base">
                                        <p:cTn id="8" dur="500" fill="hold"/>
                                        <p:tgtEl>
                                          <p:spTgt spid="6205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71600" y="908720"/>
            <a:ext cx="6581140" cy="954107"/>
          </a:xfrm>
          <a:prstGeom prst="rect">
            <a:avLst/>
          </a:prstGeom>
          <a:solidFill>
            <a:schemeClr val="bg1">
              <a:lumMod val="95000"/>
            </a:schemeClr>
          </a:solidFill>
        </p:spPr>
        <p:txBody>
          <a:bodyPr wrap="square" rtlCol="0">
            <a:spAutoFit/>
          </a:bodyPr>
          <a:lstStyle/>
          <a:p>
            <a:r>
              <a:rPr lang="zh-CN" altLang="en-US" sz="2800" dirty="0" smtClean="0">
                <a:solidFill>
                  <a:srgbClr val="0000FF"/>
                </a:solidFill>
                <a:latin typeface="黑体" panose="02010609060101010101" pitchFamily="49" charset="-122"/>
                <a:ea typeface="黑体" panose="02010609060101010101" pitchFamily="49" charset="-122"/>
              </a:rPr>
              <a:t>气</a:t>
            </a:r>
            <a:r>
              <a:rPr lang="en-US" altLang="zh-CN" sz="2800" dirty="0" smtClean="0">
                <a:solidFill>
                  <a:srgbClr val="0000FF"/>
                </a:solidFill>
                <a:latin typeface="黑体" panose="02010609060101010101" pitchFamily="49" charset="-122"/>
                <a:ea typeface="黑体" panose="02010609060101010101" pitchFamily="49" charset="-122"/>
              </a:rPr>
              <a:t>-</a:t>
            </a:r>
            <a:r>
              <a:rPr lang="zh-CN" altLang="en-US" sz="2800" dirty="0" smtClean="0">
                <a:solidFill>
                  <a:srgbClr val="0000FF"/>
                </a:solidFill>
                <a:latin typeface="黑体" panose="02010609060101010101" pitchFamily="49" charset="-122"/>
                <a:ea typeface="黑体" panose="02010609060101010101" pitchFamily="49" charset="-122"/>
              </a:rPr>
              <a:t>固</a:t>
            </a:r>
            <a:r>
              <a:rPr lang="en-US" altLang="zh-CN" sz="2800" dirty="0" smtClean="0">
                <a:solidFill>
                  <a:srgbClr val="0000FF"/>
                </a:solidFill>
                <a:latin typeface="黑体" panose="02010609060101010101" pitchFamily="49" charset="-122"/>
                <a:ea typeface="黑体" panose="02010609060101010101" pitchFamily="49" charset="-122"/>
              </a:rPr>
              <a:t>-</a:t>
            </a:r>
            <a:r>
              <a:rPr lang="zh-CN" altLang="en-US" sz="2800" dirty="0" smtClean="0">
                <a:solidFill>
                  <a:srgbClr val="0000FF"/>
                </a:solidFill>
                <a:latin typeface="黑体" panose="02010609060101010101" pitchFamily="49" charset="-122"/>
                <a:ea typeface="黑体" panose="02010609060101010101" pitchFamily="49" charset="-122"/>
              </a:rPr>
              <a:t>液相变</a:t>
            </a:r>
            <a:endParaRPr lang="en-US" altLang="zh-CN" sz="2800" dirty="0" smtClean="0">
              <a:solidFill>
                <a:srgbClr val="0000FF"/>
              </a:solidFill>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铁磁</a:t>
            </a:r>
            <a:r>
              <a:rPr lang="en-US" altLang="zh-CN" sz="2800" dirty="0" smtClean="0">
                <a:latin typeface="黑体" panose="02010609060101010101" pitchFamily="49" charset="-122"/>
                <a:ea typeface="黑体" panose="02010609060101010101" pitchFamily="49" charset="-122"/>
              </a:rPr>
              <a:t>-</a:t>
            </a:r>
            <a:r>
              <a:rPr lang="zh-CN" altLang="en-US" sz="2800" dirty="0" smtClean="0">
                <a:latin typeface="黑体" panose="02010609060101010101" pitchFamily="49" charset="-122"/>
                <a:ea typeface="黑体" panose="02010609060101010101" pitchFamily="49" charset="-122"/>
              </a:rPr>
              <a:t>反铁磁相变，超导相变</a:t>
            </a:r>
            <a:endParaRPr lang="zh-CN" altLang="en-US" sz="2800" dirty="0">
              <a:latin typeface="黑体" panose="02010609060101010101" pitchFamily="49" charset="-122"/>
              <a:ea typeface="黑体" panose="02010609060101010101" pitchFamily="49" charset="-122"/>
            </a:endParaRPr>
          </a:p>
        </p:txBody>
      </p:sp>
      <p:pic>
        <p:nvPicPr>
          <p:cNvPr id="3" name="Picture 4"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132856"/>
            <a:ext cx="6581140" cy="438742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254058" y="3927995"/>
            <a:ext cx="1826141" cy="1077218"/>
          </a:xfrm>
          <a:prstGeom prst="rect">
            <a:avLst/>
          </a:prstGeom>
          <a:solidFill>
            <a:srgbClr val="FFC000"/>
          </a:solidFill>
        </p:spPr>
        <p:txBody>
          <a:bodyPr wrap="none" rtlCol="0">
            <a:spAutoFit/>
          </a:bodyPr>
          <a:lstStyle/>
          <a:p>
            <a:r>
              <a:rPr lang="zh-CN" altLang="en-US" dirty="0" smtClean="0">
                <a:latin typeface="黑体" panose="02010609060101010101" pitchFamily="49" charset="-122"/>
                <a:ea typeface="黑体" panose="02010609060101010101" pitchFamily="49" charset="-122"/>
              </a:rPr>
              <a:t>加热</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减小压力</a:t>
            </a:r>
            <a:endParaRPr lang="zh-CN" altLang="en-US" dirty="0">
              <a:latin typeface="黑体" panose="02010609060101010101" pitchFamily="49" charset="-122"/>
              <a:ea typeface="黑体" panose="02010609060101010101" pitchFamily="49" charset="-122"/>
            </a:endParaRPr>
          </a:p>
        </p:txBody>
      </p:sp>
      <p:sp>
        <p:nvSpPr>
          <p:cNvPr id="8" name="文本框 7"/>
          <p:cNvSpPr txBox="1"/>
          <p:nvPr/>
        </p:nvSpPr>
        <p:spPr>
          <a:xfrm>
            <a:off x="6449586" y="3927995"/>
            <a:ext cx="1826141" cy="1077218"/>
          </a:xfrm>
          <a:prstGeom prst="rect">
            <a:avLst/>
          </a:prstGeom>
          <a:solidFill>
            <a:srgbClr val="FFC000"/>
          </a:solidFill>
        </p:spPr>
        <p:txBody>
          <a:bodyPr wrap="none" rtlCol="0">
            <a:spAutoFit/>
          </a:bodyPr>
          <a:lstStyle/>
          <a:p>
            <a:r>
              <a:rPr lang="zh-CN" altLang="en-US" dirty="0" smtClean="0">
                <a:latin typeface="黑体" panose="02010609060101010101" pitchFamily="49" charset="-122"/>
                <a:ea typeface="黑体" panose="02010609060101010101" pitchFamily="49" charset="-122"/>
              </a:rPr>
              <a:t>降温</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增加压力</a:t>
            </a:r>
            <a:endParaRPr lang="zh-CN" altLang="en-US"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lstStyle/>
          <a:p>
            <a:r>
              <a:rPr lang="zh-CN" altLang="en-US" dirty="0" smtClean="0"/>
              <a:t>相变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7" name="Text Box 3"/>
          <p:cNvSpPr txBox="1">
            <a:spLocks noChangeArrowheads="1"/>
          </p:cNvSpPr>
          <p:nvPr/>
        </p:nvSpPr>
        <p:spPr bwMode="auto">
          <a:xfrm>
            <a:off x="1219277" y="4077072"/>
            <a:ext cx="7272808" cy="2308324"/>
          </a:xfrm>
          <a:prstGeom prst="rect">
            <a:avLst/>
          </a:prstGeom>
          <a:solidFill>
            <a:schemeClr val="accent3">
              <a:lumMod val="20000"/>
              <a:lumOff val="80000"/>
            </a:schemeClr>
          </a:solidFill>
          <a:ln w="9525">
            <a:noFill/>
            <a:miter lim="800000"/>
          </a:ln>
          <a:effectLst/>
        </p:spPr>
        <p:txBody>
          <a:bodyPr wrap="square">
            <a:spAutoFit/>
          </a:bodyPr>
          <a:lstStyle/>
          <a:p>
            <a:pPr>
              <a:lnSpc>
                <a:spcPct val="120000"/>
              </a:lnSpc>
              <a:buClr>
                <a:srgbClr val="7030A0"/>
              </a:buClr>
              <a:defRPr/>
            </a:pPr>
            <a:r>
              <a:rPr lang="zh-CN" altLang="en-US" sz="2400" dirty="0" smtClean="0">
                <a:solidFill>
                  <a:srgbClr val="0000FF"/>
                </a:solidFill>
                <a:latin typeface="黑体" panose="02010609060101010101" pitchFamily="49" charset="-122"/>
                <a:ea typeface="黑体" panose="02010609060101010101" pitchFamily="49" charset="-122"/>
              </a:rPr>
              <a:t>液体</a:t>
            </a:r>
            <a:r>
              <a:rPr lang="zh-CN" altLang="en-US" sz="2400" dirty="0">
                <a:solidFill>
                  <a:srgbClr val="0000FF"/>
                </a:solidFill>
                <a:latin typeface="黑体" panose="02010609060101010101" pitchFamily="49" charset="-122"/>
                <a:ea typeface="黑体" panose="02010609060101010101" pitchFamily="49" charset="-122"/>
              </a:rPr>
              <a:t>的</a:t>
            </a:r>
            <a:r>
              <a:rPr lang="zh-CN" altLang="en-US" sz="2400" dirty="0" smtClean="0">
                <a:solidFill>
                  <a:srgbClr val="0000FF"/>
                </a:solidFill>
                <a:latin typeface="黑体" panose="02010609060101010101" pitchFamily="49" charset="-122"/>
                <a:ea typeface="黑体" panose="02010609060101010101" pitchFamily="49" charset="-122"/>
              </a:rPr>
              <a:t>特征</a:t>
            </a:r>
            <a:endParaRPr lang="en-US" altLang="zh-CN" sz="2400" dirty="0" smtClean="0">
              <a:solidFill>
                <a:srgbClr val="0000FF"/>
              </a:solidFill>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可压缩性小</a:t>
            </a:r>
            <a:endParaRPr lang="en-US" altLang="zh-CN" sz="2400" dirty="0" smtClean="0">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能</a:t>
            </a:r>
            <a:r>
              <a:rPr lang="zh-CN" altLang="en-US" sz="2400" dirty="0">
                <a:latin typeface="黑体" panose="02010609060101010101" pitchFamily="49" charset="-122"/>
                <a:ea typeface="黑体" panose="02010609060101010101" pitchFamily="49" charset="-122"/>
              </a:rPr>
              <a:t>自由流动和</a:t>
            </a:r>
            <a:r>
              <a:rPr lang="zh-CN" altLang="en-US" sz="2400" dirty="0" smtClean="0">
                <a:solidFill>
                  <a:srgbClr val="FF0000"/>
                </a:solidFill>
                <a:latin typeface="黑体" panose="02010609060101010101" pitchFamily="49" charset="-122"/>
                <a:ea typeface="黑体" panose="02010609060101010101" pitchFamily="49" charset="-122"/>
              </a:rPr>
              <a:t>各向同性</a:t>
            </a:r>
            <a:endParaRPr lang="en-US" altLang="zh-CN" sz="2400" dirty="0" smtClean="0">
              <a:solidFill>
                <a:srgbClr val="FF0000"/>
              </a:solidFill>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有</a:t>
            </a:r>
            <a:r>
              <a:rPr lang="zh-CN" altLang="en-US" sz="2400" dirty="0">
                <a:latin typeface="黑体" panose="02010609060101010101" pitchFamily="49" charset="-122"/>
                <a:ea typeface="黑体" panose="02010609060101010101" pitchFamily="49" charset="-122"/>
              </a:rPr>
              <a:t>一定的体积但无一定的形状，可充满整个容器</a:t>
            </a:r>
            <a:r>
              <a:rPr lang="zh-CN" altLang="en-US" sz="2400" dirty="0" smtClean="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长程无序，短程有序”</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25602"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b="26807"/>
          <a:stretch>
            <a:fillRect/>
          </a:stretch>
        </p:blipFill>
        <p:spPr bwMode="auto">
          <a:xfrm>
            <a:off x="1475656" y="980728"/>
            <a:ext cx="6408712" cy="2904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0547"/>
                                        </p:tgtEl>
                                        <p:attrNameLst>
                                          <p:attrName>style.visibility</p:attrName>
                                        </p:attrNameLst>
                                      </p:cBhvr>
                                      <p:to>
                                        <p:strVal val="visible"/>
                                      </p:to>
                                    </p:set>
                                    <p:anim calcmode="lin" valueType="num">
                                      <p:cBhvr additive="base">
                                        <p:cTn id="7" dur="500" fill="hold"/>
                                        <p:tgtEl>
                                          <p:spTgt spid="620547"/>
                                        </p:tgtEl>
                                        <p:attrNameLst>
                                          <p:attrName>ppt_x</p:attrName>
                                        </p:attrNameLst>
                                      </p:cBhvr>
                                      <p:tavLst>
                                        <p:tav tm="0">
                                          <p:val>
                                            <p:strVal val="#ppt_x"/>
                                          </p:val>
                                        </p:tav>
                                        <p:tav tm="100000">
                                          <p:val>
                                            <p:strVal val="#ppt_x"/>
                                          </p:val>
                                        </p:tav>
                                      </p:tavLst>
                                    </p:anim>
                                    <p:anim calcmode="lin" valueType="num">
                                      <p:cBhvr additive="base">
                                        <p:cTn id="8" dur="500" fill="hold"/>
                                        <p:tgtEl>
                                          <p:spTgt spid="6205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7"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7" name="Text Box 3"/>
          <p:cNvSpPr txBox="1">
            <a:spLocks noChangeArrowheads="1"/>
          </p:cNvSpPr>
          <p:nvPr/>
        </p:nvSpPr>
        <p:spPr bwMode="auto">
          <a:xfrm>
            <a:off x="1219277" y="4077072"/>
            <a:ext cx="7272808" cy="2308324"/>
          </a:xfrm>
          <a:prstGeom prst="rect">
            <a:avLst/>
          </a:prstGeom>
          <a:solidFill>
            <a:schemeClr val="accent3">
              <a:lumMod val="20000"/>
              <a:lumOff val="80000"/>
            </a:schemeClr>
          </a:solidFill>
          <a:ln w="9525">
            <a:noFill/>
            <a:miter lim="800000"/>
          </a:ln>
          <a:effectLst/>
        </p:spPr>
        <p:txBody>
          <a:bodyPr wrap="square">
            <a:spAutoFit/>
          </a:bodyPr>
          <a:lstStyle/>
          <a:p>
            <a:pPr>
              <a:lnSpc>
                <a:spcPct val="120000"/>
              </a:lnSpc>
              <a:buClr>
                <a:srgbClr val="7030A0"/>
              </a:buClr>
              <a:defRPr/>
            </a:pPr>
            <a:r>
              <a:rPr lang="zh-CN" altLang="en-US" sz="2400" dirty="0" smtClean="0">
                <a:solidFill>
                  <a:srgbClr val="0000FF"/>
                </a:solidFill>
                <a:latin typeface="黑体" panose="02010609060101010101" pitchFamily="49" charset="-122"/>
                <a:ea typeface="黑体" panose="02010609060101010101" pitchFamily="49" charset="-122"/>
              </a:rPr>
              <a:t>液体</a:t>
            </a:r>
            <a:r>
              <a:rPr lang="zh-CN" altLang="en-US" sz="2400" dirty="0">
                <a:solidFill>
                  <a:srgbClr val="0000FF"/>
                </a:solidFill>
                <a:latin typeface="黑体" panose="02010609060101010101" pitchFamily="49" charset="-122"/>
                <a:ea typeface="黑体" panose="02010609060101010101" pitchFamily="49" charset="-122"/>
              </a:rPr>
              <a:t>的</a:t>
            </a:r>
            <a:r>
              <a:rPr lang="zh-CN" altLang="en-US" sz="2400" dirty="0" smtClean="0">
                <a:solidFill>
                  <a:srgbClr val="0000FF"/>
                </a:solidFill>
                <a:latin typeface="黑体" panose="02010609060101010101" pitchFamily="49" charset="-122"/>
                <a:ea typeface="黑体" panose="02010609060101010101" pitchFamily="49" charset="-122"/>
              </a:rPr>
              <a:t>特征</a:t>
            </a:r>
            <a:endParaRPr lang="en-US" altLang="zh-CN" sz="2400" dirty="0" smtClean="0">
              <a:solidFill>
                <a:srgbClr val="0000FF"/>
              </a:solidFill>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可压缩性小</a:t>
            </a:r>
            <a:endParaRPr lang="en-US" altLang="zh-CN" sz="2400" dirty="0" smtClean="0">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能</a:t>
            </a:r>
            <a:r>
              <a:rPr lang="zh-CN" altLang="en-US" sz="2400" dirty="0">
                <a:latin typeface="黑体" panose="02010609060101010101" pitchFamily="49" charset="-122"/>
                <a:ea typeface="黑体" panose="02010609060101010101" pitchFamily="49" charset="-122"/>
              </a:rPr>
              <a:t>自由流动和</a:t>
            </a:r>
            <a:r>
              <a:rPr lang="zh-CN" altLang="en-US" sz="2400" dirty="0" smtClean="0">
                <a:latin typeface="黑体" panose="02010609060101010101" pitchFamily="49" charset="-122"/>
                <a:ea typeface="黑体" panose="02010609060101010101" pitchFamily="49" charset="-122"/>
              </a:rPr>
              <a:t>各向同性</a:t>
            </a:r>
            <a:endParaRPr lang="en-US" altLang="zh-CN" sz="2400" dirty="0" smtClean="0">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有</a:t>
            </a:r>
            <a:r>
              <a:rPr lang="zh-CN" altLang="en-US" sz="2400" dirty="0">
                <a:latin typeface="黑体" panose="02010609060101010101" pitchFamily="49" charset="-122"/>
                <a:ea typeface="黑体" panose="02010609060101010101" pitchFamily="49" charset="-122"/>
              </a:rPr>
              <a:t>一定的体积但无一定的形状，可充满整个容器</a:t>
            </a:r>
            <a:r>
              <a:rPr lang="zh-CN" altLang="en-US" sz="2400" dirty="0" smtClean="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342900" indent="-342900">
              <a:lnSpc>
                <a:spcPct val="120000"/>
              </a:lnSpc>
              <a:buClr>
                <a:srgbClr val="7030A0"/>
              </a:buClr>
              <a:buFont typeface="Arial" panose="020B0604020202020204" pitchFamily="34" charset="0"/>
              <a:buChar char="•"/>
              <a:defRPr/>
            </a:pPr>
            <a:r>
              <a:rPr lang="zh-CN" altLang="en-US" sz="2400" dirty="0" smtClean="0">
                <a:latin typeface="黑体" panose="02010609060101010101" pitchFamily="49" charset="-122"/>
                <a:ea typeface="黑体" panose="02010609060101010101" pitchFamily="49" charset="-122"/>
              </a:rPr>
              <a:t>“</a:t>
            </a:r>
            <a:r>
              <a:rPr lang="zh-CN" altLang="en-US" sz="2400" dirty="0">
                <a:solidFill>
                  <a:srgbClr val="C00000"/>
                </a:solidFill>
                <a:latin typeface="黑体" panose="02010609060101010101" pitchFamily="49" charset="-122"/>
                <a:ea typeface="黑体" panose="02010609060101010101" pitchFamily="49" charset="-122"/>
              </a:rPr>
              <a:t>长程无序，短程有序</a:t>
            </a:r>
            <a:r>
              <a:rPr lang="zh-CN" altLang="en-US" sz="2400" dirty="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26626" name="Picture 2"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640" y="1124744"/>
            <a:ext cx="3000375" cy="241935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124744"/>
            <a:ext cx="3554664" cy="2459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0547"/>
                                        </p:tgtEl>
                                        <p:attrNameLst>
                                          <p:attrName>style.visibility</p:attrName>
                                        </p:attrNameLst>
                                      </p:cBhvr>
                                      <p:to>
                                        <p:strVal val="visible"/>
                                      </p:to>
                                    </p:set>
                                    <p:anim calcmode="lin" valueType="num">
                                      <p:cBhvr additive="base">
                                        <p:cTn id="7" dur="500" fill="hold"/>
                                        <p:tgtEl>
                                          <p:spTgt spid="620547"/>
                                        </p:tgtEl>
                                        <p:attrNameLst>
                                          <p:attrName>ppt_x</p:attrName>
                                        </p:attrNameLst>
                                      </p:cBhvr>
                                      <p:tavLst>
                                        <p:tav tm="0">
                                          <p:val>
                                            <p:strVal val="#ppt_x"/>
                                          </p:val>
                                        </p:tav>
                                        <p:tav tm="100000">
                                          <p:val>
                                            <p:strVal val="#ppt_x"/>
                                          </p:val>
                                        </p:tav>
                                      </p:tavLst>
                                    </p:anim>
                                    <p:anim calcmode="lin" valueType="num">
                                      <p:cBhvr additive="base">
                                        <p:cTn id="8" dur="500" fill="hold"/>
                                        <p:tgtEl>
                                          <p:spTgt spid="6205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2"/>
          <p:cNvSpPr txBox="1">
            <a:spLocks noChangeArrowheads="1"/>
          </p:cNvSpPr>
          <p:nvPr/>
        </p:nvSpPr>
        <p:spPr bwMode="auto">
          <a:xfrm>
            <a:off x="360362" y="1132726"/>
            <a:ext cx="8423275" cy="2012859"/>
          </a:xfrm>
          <a:prstGeom prst="rect">
            <a:avLst/>
          </a:prstGeom>
          <a:noFill/>
          <a:ln w="9525">
            <a:noFill/>
            <a:miter lim="800000"/>
          </a:ln>
          <a:effectLst/>
        </p:spPr>
        <p:txBody>
          <a:bodyPr>
            <a:spAutoFit/>
          </a:bodyPr>
          <a:lstStyle/>
          <a:p>
            <a:pPr>
              <a:lnSpc>
                <a:spcPct val="130000"/>
              </a:lnSpc>
              <a:spcAft>
                <a:spcPct val="50000"/>
              </a:spcAft>
              <a:defRPr/>
            </a:pPr>
            <a:r>
              <a:rPr kumimoji="0" lang="zh-CN" altLang="en-US" sz="2400" dirty="0" smtClean="0">
                <a:latin typeface="黑体" panose="02010609060101010101" pitchFamily="49" charset="-122"/>
                <a:ea typeface="黑体" panose="02010609060101010101" pitchFamily="49" charset="-122"/>
              </a:rPr>
              <a:t>随</a:t>
            </a:r>
            <a:r>
              <a:rPr kumimoji="0" lang="zh-CN" altLang="en-US" sz="2400" dirty="0">
                <a:latin typeface="黑体" panose="02010609060101010101" pitchFamily="49" charset="-122"/>
                <a:ea typeface="黑体" panose="02010609060101010101" pitchFamily="49" charset="-122"/>
              </a:rPr>
              <a:t>液面分子与固体表面分子间作用力的强弱不同，有浸润和不浸润之别。将毛细管插入液体中，毛细管中的液面呈弯月形，并且与管外液面有一定的高度差。测定高度差、毛细管半径和液体密度可以计算表面张力。</a:t>
            </a:r>
            <a:endParaRPr kumimoji="0" lang="zh-CN" altLang="en-US" sz="2400" dirty="0">
              <a:latin typeface="黑体" panose="02010609060101010101" pitchFamily="49" charset="-122"/>
              <a:ea typeface="黑体" panose="02010609060101010101" pitchFamily="49" charset="-122"/>
            </a:endParaRPr>
          </a:p>
        </p:txBody>
      </p:sp>
      <p:pic>
        <p:nvPicPr>
          <p:cNvPr id="621571" name="Picture 3" descr="FG13_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72050" y="3308350"/>
            <a:ext cx="3960813"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FG13_03"/>
          <p:cNvPicPr>
            <a:picLocks noChangeAspect="1" noChangeArrowheads="1"/>
          </p:cNvPicPr>
          <p:nvPr/>
        </p:nvPicPr>
        <p:blipFill>
          <a:blip r:embed="rId2">
            <a:extLst>
              <a:ext uri="{28A0092B-C50C-407E-A947-70E740481C1C}">
                <a14:useLocalDpi xmlns:a14="http://schemas.microsoft.com/office/drawing/2010/main" val="0"/>
              </a:ext>
            </a:extLst>
          </a:blip>
          <a:srcRect l="14276" r="3220"/>
          <a:stretch>
            <a:fillRect/>
          </a:stretch>
        </p:blipFill>
        <p:spPr bwMode="auto">
          <a:xfrm>
            <a:off x="314325" y="3316288"/>
            <a:ext cx="4610100"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lstStyle/>
          <a:p>
            <a:r>
              <a:rPr lang="zh-CN" altLang="en-US" dirty="0"/>
              <a:t>液体的润湿性和毛细现象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1571"/>
                                        </p:tgtEl>
                                        <p:attrNameLst>
                                          <p:attrName>style.visibility</p:attrName>
                                        </p:attrNameLst>
                                      </p:cBhvr>
                                      <p:to>
                                        <p:strVal val="visible"/>
                                      </p:to>
                                    </p:set>
                                    <p:anim calcmode="lin" valueType="num">
                                      <p:cBhvr additive="base">
                                        <p:cTn id="7" dur="500" fill="hold"/>
                                        <p:tgtEl>
                                          <p:spTgt spid="621571"/>
                                        </p:tgtEl>
                                        <p:attrNameLst>
                                          <p:attrName>ppt_x</p:attrName>
                                        </p:attrNameLst>
                                      </p:cBhvr>
                                      <p:tavLst>
                                        <p:tav tm="0">
                                          <p:val>
                                            <p:strVal val="#ppt_x"/>
                                          </p:val>
                                        </p:tav>
                                        <p:tav tm="100000">
                                          <p:val>
                                            <p:strVal val="#ppt_x"/>
                                          </p:val>
                                        </p:tav>
                                      </p:tavLst>
                                    </p:anim>
                                    <p:anim calcmode="lin" valueType="num">
                                      <p:cBhvr additive="base">
                                        <p:cTn id="8" dur="500" fill="hold"/>
                                        <p:tgtEl>
                                          <p:spTgt spid="6215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1570"/>
                                        </p:tgtEl>
                                        <p:attrNameLst>
                                          <p:attrName>style.visibility</p:attrName>
                                        </p:attrNameLst>
                                      </p:cBhvr>
                                      <p:to>
                                        <p:strVal val="visible"/>
                                      </p:to>
                                    </p:set>
                                    <p:anim calcmode="lin" valueType="num">
                                      <p:cBhvr additive="base">
                                        <p:cTn id="13" dur="500" fill="hold"/>
                                        <p:tgtEl>
                                          <p:spTgt spid="621570"/>
                                        </p:tgtEl>
                                        <p:attrNameLst>
                                          <p:attrName>ppt_x</p:attrName>
                                        </p:attrNameLst>
                                      </p:cBhvr>
                                      <p:tavLst>
                                        <p:tav tm="0">
                                          <p:val>
                                            <p:strVal val="#ppt_x"/>
                                          </p:val>
                                        </p:tav>
                                        <p:tav tm="100000">
                                          <p:val>
                                            <p:strVal val="#ppt_x"/>
                                          </p:val>
                                        </p:tav>
                                      </p:tavLst>
                                    </p:anim>
                                    <p:anim calcmode="lin" valueType="num">
                                      <p:cBhvr additive="base">
                                        <p:cTn id="14" dur="500" fill="hold"/>
                                        <p:tgtEl>
                                          <p:spTgt spid="6215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ext Box 2"/>
          <p:cNvSpPr txBox="1">
            <a:spLocks noChangeArrowheads="1"/>
          </p:cNvSpPr>
          <p:nvPr/>
        </p:nvSpPr>
        <p:spPr bwMode="auto">
          <a:xfrm>
            <a:off x="2267744" y="2264855"/>
            <a:ext cx="4796506" cy="461665"/>
          </a:xfrm>
          <a:prstGeom prst="rect">
            <a:avLst/>
          </a:prstGeom>
          <a:noFill/>
          <a:ln w="9525">
            <a:noFill/>
            <a:miter lim="800000"/>
          </a:ln>
        </p:spPr>
        <p:txBody>
          <a:bodyPr wrap="none">
            <a:spAutoFit/>
          </a:bodyPr>
          <a:lstStyle/>
          <a:p>
            <a:pPr algn="ctr">
              <a:defRPr/>
            </a:pPr>
            <a:r>
              <a:rPr kumimoji="0" lang="zh-CN" altLang="en-US" sz="2400" dirty="0">
                <a:solidFill>
                  <a:srgbClr val="0000FF"/>
                </a:solidFill>
              </a:rPr>
              <a:t>几种液体的表面张力和粘度 </a:t>
            </a:r>
            <a:r>
              <a:rPr kumimoji="0" lang="en-US" altLang="zh-CN" sz="2400" dirty="0">
                <a:solidFill>
                  <a:srgbClr val="0000FF"/>
                </a:solidFill>
              </a:rPr>
              <a:t>(</a:t>
            </a:r>
            <a:r>
              <a:rPr kumimoji="0" lang="en-US" altLang="zh-CN" sz="2400" dirty="0" err="1">
                <a:solidFill>
                  <a:srgbClr val="0000FF"/>
                </a:solidFill>
              </a:rPr>
              <a:t>20</a:t>
            </a:r>
            <a:r>
              <a:rPr kumimoji="0" lang="en-US" altLang="zh-CN" sz="2400" dirty="0" err="1">
                <a:solidFill>
                  <a:srgbClr val="0000FF"/>
                </a:solidFill>
                <a:sym typeface="Symbol" panose="05050102010706020507" pitchFamily="18" charset="2"/>
              </a:rPr>
              <a:t></a:t>
            </a:r>
            <a:r>
              <a:rPr kumimoji="0" lang="en-US" altLang="zh-CN" sz="2400" dirty="0" err="1">
                <a:solidFill>
                  <a:srgbClr val="0000FF"/>
                </a:solidFill>
              </a:rPr>
              <a:t>C</a:t>
            </a:r>
            <a:r>
              <a:rPr kumimoji="0" lang="en-US" altLang="zh-CN" sz="2400" dirty="0">
                <a:solidFill>
                  <a:srgbClr val="0000FF"/>
                </a:solidFill>
              </a:rPr>
              <a:t>)</a:t>
            </a:r>
            <a:endParaRPr kumimoji="0" lang="en-US" altLang="zh-CN" sz="2400" dirty="0">
              <a:solidFill>
                <a:srgbClr val="0000FF"/>
              </a:solidFill>
            </a:endParaRPr>
          </a:p>
        </p:txBody>
      </p:sp>
      <p:graphicFrame>
        <p:nvGraphicFramePr>
          <p:cNvPr id="622595" name="Group 3"/>
          <p:cNvGraphicFramePr>
            <a:graphicFrameLocks noGrp="1"/>
          </p:cNvGraphicFramePr>
          <p:nvPr/>
        </p:nvGraphicFramePr>
        <p:xfrm>
          <a:off x="1065597" y="2751057"/>
          <a:ext cx="7162377" cy="2951449"/>
        </p:xfrm>
        <a:graphic>
          <a:graphicData uri="http://schemas.openxmlformats.org/drawingml/2006/table">
            <a:tbl>
              <a:tblPr/>
              <a:tblGrid>
                <a:gridCol w="1790907"/>
                <a:gridCol w="2775843"/>
                <a:gridCol w="2595627"/>
              </a:tblGrid>
              <a:tr h="422991">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物       质</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表面张力 </a:t>
                      </a: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rPr>
                        <a:t>/mN · m</a:t>
                      </a:r>
                      <a:r>
                        <a:rPr kumimoji="1" lang="en-US" altLang="zh-CN" sz="2000" b="1" i="0" u="none" strike="noStrike" cap="none" normalizeH="0" baseline="3000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rPr>
                        <a:t>-1</a:t>
                      </a:r>
                      <a:endParaRPr kumimoji="1" lang="en-US" altLang="zh-CN" sz="2000" b="1" i="0" u="none" strike="noStrike" cap="none" normalizeH="0" baseline="3000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粘度 </a:t>
                      </a: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rPr>
                        <a:t>/mPa · s</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sym typeface="Symbol" panose="05050102010706020507" pitchFamily="18" charset="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w="28575"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r h="413501">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水</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dirty="0" smtClean="0">
                          <a:ln>
                            <a:noFill/>
                          </a:ln>
                          <a:solidFill>
                            <a:srgbClr val="000099"/>
                          </a:solidFill>
                          <a:effectLst/>
                          <a:latin typeface="Times New Roman" panose="02020603050405020304" pitchFamily="18" charset="0"/>
                          <a:ea typeface="黑体" panose="02010609060101010101" pitchFamily="49" charset="-122"/>
                        </a:rPr>
                        <a:t>72.25</a:t>
                      </a:r>
                      <a:endParaRPr kumimoji="1" lang="en-US" altLang="zh-CN" sz="2000" b="1" i="0" u="none" strike="noStrike" cap="none" normalizeH="0" baseline="0" dirty="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1.002</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w="12700" cap="flat" cmpd="sng" algn="ctr">
                      <a:solidFill>
                        <a:srgbClr val="FFFF00"/>
                      </a:solidFill>
                      <a:prstDash val="solid"/>
                      <a:round/>
                      <a:headEnd type="none" w="med" len="med"/>
                      <a:tailEnd type="none" w="med" len="med"/>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r h="41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苯</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28.85</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0.652</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r h="45281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氯仿</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27.14</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0.580</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r h="41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甲醇</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22.61</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0.597</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r h="413501">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甘油</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63.40</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1490.0</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a:noFill/>
                    </a:lnT>
                    <a:lnB>
                      <a:noFill/>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r h="4162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橄榄油</a:t>
                      </a:r>
                      <a:endParaRPr kumimoji="1" lang="zh-CN" altLang="en-US"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cap="flat">
                      <a:noFill/>
                    </a:lnL>
                    <a:lnR w="12700" cap="flat" cmpd="sng" algn="ctr">
                      <a:solidFill>
                        <a:srgbClr val="FFFF00"/>
                      </a:solidFill>
                      <a:prstDash val="solid"/>
                      <a:round/>
                      <a:headEnd type="none" w="med" len="med"/>
                      <a:tailEnd type="none" w="med" len="med"/>
                    </a:lnR>
                    <a:lnT>
                      <a:noFill/>
                    </a:lnT>
                    <a:lnB w="28575" cap="flat" cmpd="sng" algn="ctr">
                      <a:solidFill>
                        <a:srgbClr val="FFFF00"/>
                      </a:solidFill>
                      <a:prstDash val="solid"/>
                      <a:round/>
                      <a:headEnd type="none" w="med" len="med"/>
                      <a:tailEnd type="none" w="med" len="med"/>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rPr>
                        <a:t>___</a:t>
                      </a:r>
                      <a:endParaRPr kumimoji="1" lang="en-US" altLang="zh-CN" sz="2000" b="1" i="0" u="none" strike="noStrike" cap="none" normalizeH="0" baseline="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a:noFill/>
                    </a:lnT>
                    <a:lnB w="28575" cap="flat" cmpd="sng" algn="ctr">
                      <a:solidFill>
                        <a:srgbClr val="FFFF00"/>
                      </a:solidFill>
                      <a:prstDash val="solid"/>
                      <a:round/>
                      <a:headEnd type="none" w="med" len="med"/>
                      <a:tailEnd type="none" w="med" len="med"/>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2000" b="1" i="0" u="none" strike="noStrike" cap="none" normalizeH="0" baseline="0" dirty="0" smtClean="0">
                          <a:ln>
                            <a:noFill/>
                          </a:ln>
                          <a:solidFill>
                            <a:srgbClr val="000099"/>
                          </a:solidFill>
                          <a:effectLst/>
                          <a:latin typeface="Times New Roman" panose="02020603050405020304" pitchFamily="18" charset="0"/>
                          <a:ea typeface="黑体" panose="02010609060101010101" pitchFamily="49" charset="-122"/>
                        </a:rPr>
                        <a:t>84.0</a:t>
                      </a:r>
                      <a:endParaRPr kumimoji="1" lang="en-US" altLang="zh-CN" sz="2000" b="1" i="0" u="none" strike="noStrike" cap="none" normalizeH="0" baseline="0" dirty="0" smtClean="0">
                        <a:ln>
                          <a:noFill/>
                        </a:ln>
                        <a:solidFill>
                          <a:srgbClr val="000099"/>
                        </a:solidFill>
                        <a:effectLst/>
                        <a:latin typeface="Times New Roman" panose="02020603050405020304" pitchFamily="18" charset="0"/>
                        <a:ea typeface="黑体" panose="02010609060101010101" pitchFamily="49" charset="-122"/>
                      </a:endParaRPr>
                    </a:p>
                  </a:txBody>
                  <a:tcPr marL="72087" marR="72087" marT="39045" marB="39045" anchor="ctr" horzOverflow="overflow">
                    <a:lnL w="12700" cap="flat" cmpd="sng" algn="ctr">
                      <a:solidFill>
                        <a:srgbClr val="FFFF00"/>
                      </a:solidFill>
                      <a:prstDash val="solid"/>
                      <a:round/>
                      <a:headEnd type="none" w="med" len="med"/>
                      <a:tailEnd type="none" w="med" len="med"/>
                    </a:lnL>
                    <a:lnR cap="flat">
                      <a:noFill/>
                    </a:lnR>
                    <a:lnT>
                      <a:noFill/>
                    </a:lnT>
                    <a:lnB w="28575" cap="flat" cmpd="sng" algn="ctr">
                      <a:solidFill>
                        <a:srgbClr val="FFFF00"/>
                      </a:solidFill>
                      <a:prstDash val="solid"/>
                      <a:round/>
                      <a:headEnd type="none" w="med" len="med"/>
                      <a:tailEnd type="none" w="med" len="med"/>
                    </a:lnB>
                    <a:lnTlToBr>
                      <a:noFill/>
                    </a:lnTlToBr>
                    <a:lnBlToTr>
                      <a:noFill/>
                    </a:lnBlToTr>
                    <a:gradFill rotWithShape="0">
                      <a:gsLst>
                        <a:gs pos="0">
                          <a:schemeClr val="tx2"/>
                        </a:gs>
                        <a:gs pos="50000">
                          <a:schemeClr val="tx2">
                            <a:gamma/>
                            <a:tint val="0"/>
                            <a:invGamma/>
                          </a:schemeClr>
                        </a:gs>
                        <a:gs pos="100000">
                          <a:schemeClr val="tx2"/>
                        </a:gs>
                      </a:gsLst>
                      <a:lin ang="5400000" scaled="1"/>
                    </a:gradFill>
                  </a:tcPr>
                </a:tc>
              </a:tr>
            </a:tbl>
          </a:graphicData>
        </a:graphic>
      </p:graphicFrame>
      <p:sp>
        <p:nvSpPr>
          <p:cNvPr id="65566" name="Text Box 44"/>
          <p:cNvSpPr txBox="1">
            <a:spLocks noChangeArrowheads="1"/>
          </p:cNvSpPr>
          <p:nvPr/>
        </p:nvSpPr>
        <p:spPr bwMode="auto">
          <a:xfrm>
            <a:off x="600645" y="1061419"/>
            <a:ext cx="8424863" cy="978729"/>
          </a:xfrm>
          <a:prstGeom prst="rect">
            <a:avLst/>
          </a:prstGeom>
          <a:noFill/>
          <a:ln w="9525">
            <a:noFill/>
            <a:miter lim="800000"/>
          </a:ln>
        </p:spPr>
        <p:txBody>
          <a:bodyPr>
            <a:spAutoFit/>
          </a:bodyPr>
          <a:lstStyle/>
          <a:p>
            <a:pPr>
              <a:lnSpc>
                <a:spcPct val="120000"/>
              </a:lnSpc>
              <a:spcAft>
                <a:spcPct val="50000"/>
              </a:spcAft>
              <a:defRPr/>
            </a:pPr>
            <a:r>
              <a:rPr kumimoji="0" lang="zh-CN" altLang="en-US" sz="2400" dirty="0" smtClean="0">
                <a:latin typeface="黑体" panose="02010609060101010101" pitchFamily="49" charset="-122"/>
                <a:ea typeface="黑体" panose="02010609060101010101" pitchFamily="49" charset="-122"/>
              </a:rPr>
              <a:t>用以</a:t>
            </a:r>
            <a:r>
              <a:rPr kumimoji="0" lang="zh-CN" altLang="en-US" sz="2400" dirty="0">
                <a:latin typeface="黑体" panose="02010609060101010101" pitchFamily="49" charset="-122"/>
                <a:ea typeface="黑体" panose="02010609060101010101" pitchFamily="49" charset="-122"/>
              </a:rPr>
              <a:t>描述液体的流动性，反映了液体流动时</a:t>
            </a:r>
            <a:r>
              <a:rPr kumimoji="0" lang="zh-CN" altLang="en-US" sz="2400" dirty="0">
                <a:solidFill>
                  <a:srgbClr val="FF0000"/>
                </a:solidFill>
                <a:latin typeface="黑体" panose="02010609060101010101" pitchFamily="49" charset="-122"/>
                <a:ea typeface="黑体" panose="02010609060101010101" pitchFamily="49" charset="-122"/>
              </a:rPr>
              <a:t>内摩擦力</a:t>
            </a:r>
            <a:r>
              <a:rPr kumimoji="0" lang="zh-CN" altLang="en-US" sz="2400" dirty="0">
                <a:latin typeface="黑体" panose="02010609060101010101" pitchFamily="49" charset="-122"/>
                <a:ea typeface="黑体" panose="02010609060101010101" pitchFamily="49" charset="-122"/>
              </a:rPr>
              <a:t>的大小，与液体的密度、温度和压力有关。</a:t>
            </a:r>
            <a:endParaRPr kumimoji="0" lang="zh-CN" altLang="en-US" sz="2400" dirty="0">
              <a:latin typeface="黑体" panose="02010609060101010101" pitchFamily="49" charset="-122"/>
              <a:ea typeface="黑体" panose="02010609060101010101" pitchFamily="49" charset="-122"/>
            </a:endParaRPr>
          </a:p>
        </p:txBody>
      </p:sp>
      <p:sp>
        <p:nvSpPr>
          <p:cNvPr id="3" name="标题 2"/>
          <p:cNvSpPr>
            <a:spLocks noGrp="1"/>
          </p:cNvSpPr>
          <p:nvPr>
            <p:ph type="title"/>
          </p:nvPr>
        </p:nvSpPr>
        <p:spPr/>
        <p:txBody>
          <a:bodyPr/>
          <a:lstStyle/>
          <a:p>
            <a:r>
              <a:rPr lang="zh-CN" altLang="en-US" dirty="0"/>
              <a:t>液体的粘度</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2594"/>
                                        </p:tgtEl>
                                        <p:attrNameLst>
                                          <p:attrName>style.visibility</p:attrName>
                                        </p:attrNameLst>
                                      </p:cBhvr>
                                      <p:to>
                                        <p:strVal val="visible"/>
                                      </p:to>
                                    </p:set>
                                    <p:anim calcmode="lin" valueType="num">
                                      <p:cBhvr additive="base">
                                        <p:cTn id="7" dur="500" fill="hold"/>
                                        <p:tgtEl>
                                          <p:spTgt spid="622594"/>
                                        </p:tgtEl>
                                        <p:attrNameLst>
                                          <p:attrName>ppt_x</p:attrName>
                                        </p:attrNameLst>
                                      </p:cBhvr>
                                      <p:tavLst>
                                        <p:tav tm="0">
                                          <p:val>
                                            <p:strVal val="#ppt_x"/>
                                          </p:val>
                                        </p:tav>
                                        <p:tav tm="100000">
                                          <p:val>
                                            <p:strVal val="#ppt_x"/>
                                          </p:val>
                                        </p:tav>
                                      </p:tavLst>
                                    </p:anim>
                                    <p:anim calcmode="lin" valueType="num">
                                      <p:cBhvr additive="base">
                                        <p:cTn id="8" dur="500" fill="hold"/>
                                        <p:tgtEl>
                                          <p:spTgt spid="6225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22595"/>
                                        </p:tgtEl>
                                        <p:attrNameLst>
                                          <p:attrName>style.visibility</p:attrName>
                                        </p:attrNameLst>
                                      </p:cBhvr>
                                      <p:to>
                                        <p:strVal val="visible"/>
                                      </p:to>
                                    </p:set>
                                    <p:anim calcmode="lin" valueType="num">
                                      <p:cBhvr additive="base">
                                        <p:cTn id="12" dur="500" fill="hold"/>
                                        <p:tgtEl>
                                          <p:spTgt spid="622595"/>
                                        </p:tgtEl>
                                        <p:attrNameLst>
                                          <p:attrName>ppt_x</p:attrName>
                                        </p:attrNameLst>
                                      </p:cBhvr>
                                      <p:tavLst>
                                        <p:tav tm="0">
                                          <p:val>
                                            <p:strVal val="#ppt_x"/>
                                          </p:val>
                                        </p:tav>
                                        <p:tav tm="100000">
                                          <p:val>
                                            <p:strVal val="#ppt_x"/>
                                          </p:val>
                                        </p:tav>
                                      </p:tavLst>
                                    </p:anim>
                                    <p:anim calcmode="lin" valueType="num">
                                      <p:cBhvr additive="base">
                                        <p:cTn id="13" dur="500" fill="hold"/>
                                        <p:tgtEl>
                                          <p:spTgt spid="6225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bwMode="auto">
          <a:xfrm>
            <a:off x="628650" y="897037"/>
            <a:ext cx="7337425" cy="2133600"/>
            <a:chOff x="705" y="960"/>
            <a:chExt cx="5007" cy="1344"/>
          </a:xfrm>
          <a:solidFill>
            <a:schemeClr val="accent1">
              <a:lumMod val="20000"/>
              <a:lumOff val="80000"/>
            </a:schemeClr>
          </a:solidFill>
        </p:grpSpPr>
        <p:sp>
          <p:nvSpPr>
            <p:cNvPr id="623618" name="Rectangle 2"/>
            <p:cNvSpPr>
              <a:spLocks noChangeArrowheads="1"/>
            </p:cNvSpPr>
            <p:nvPr/>
          </p:nvSpPr>
          <p:spPr bwMode="auto">
            <a:xfrm>
              <a:off x="705" y="960"/>
              <a:ext cx="5007" cy="1344"/>
            </a:xfrm>
            <a:prstGeom prst="rect">
              <a:avLst/>
            </a:prstGeom>
            <a:grpFill/>
            <a:ln w="9525">
              <a:solidFill>
                <a:schemeClr val="tx1"/>
              </a:solidFill>
              <a:miter lim="800000"/>
            </a:ln>
            <a:effectLst/>
          </p:spPr>
          <p:txBody>
            <a:bodyPr wrap="none" anchor="ctr"/>
            <a:lstStyle/>
            <a:p>
              <a:pPr>
                <a:defRPr/>
              </a:pPr>
              <a:endParaRPr lang="zh-CN" altLang="en-US"/>
            </a:p>
          </p:txBody>
        </p:sp>
        <p:grpSp>
          <p:nvGrpSpPr>
            <p:cNvPr id="3" name="Group 4"/>
            <p:cNvGrpSpPr/>
            <p:nvPr/>
          </p:nvGrpSpPr>
          <p:grpSpPr bwMode="auto">
            <a:xfrm>
              <a:off x="1930" y="1392"/>
              <a:ext cx="974" cy="75"/>
              <a:chOff x="1728" y="1056"/>
              <a:chExt cx="576" cy="48"/>
            </a:xfrm>
            <a:grpFill/>
          </p:grpSpPr>
          <p:sp>
            <p:nvSpPr>
              <p:cNvPr id="12306" name="Line 5"/>
              <p:cNvSpPr>
                <a:spLocks noChangeShapeType="1"/>
              </p:cNvSpPr>
              <p:nvPr/>
            </p:nvSpPr>
            <p:spPr bwMode="auto">
              <a:xfrm>
                <a:off x="1728" y="1056"/>
                <a:ext cx="576" cy="0"/>
              </a:xfrm>
              <a:prstGeom prst="line">
                <a:avLst/>
              </a:prstGeom>
              <a:grpFill/>
              <a:ln w="38100">
                <a:solidFill>
                  <a:srgbClr val="000099"/>
                </a:solidFill>
                <a:round/>
                <a:tailEnd type="triangle" w="med" len="med"/>
              </a:ln>
            </p:spPr>
            <p:txBody>
              <a:bodyPr/>
              <a:lstStyle/>
              <a:p>
                <a:pPr>
                  <a:defRPr/>
                </a:pPr>
                <a:endParaRPr lang="zh-CN" altLang="en-US"/>
              </a:p>
            </p:txBody>
          </p:sp>
          <p:sp>
            <p:nvSpPr>
              <p:cNvPr id="12307" name="Line 6"/>
              <p:cNvSpPr>
                <a:spLocks noChangeShapeType="1"/>
              </p:cNvSpPr>
              <p:nvPr/>
            </p:nvSpPr>
            <p:spPr bwMode="auto">
              <a:xfrm flipH="1">
                <a:off x="1728" y="1104"/>
                <a:ext cx="576" cy="0"/>
              </a:xfrm>
              <a:prstGeom prst="line">
                <a:avLst/>
              </a:prstGeom>
              <a:grpFill/>
              <a:ln w="38100">
                <a:solidFill>
                  <a:srgbClr val="000099"/>
                </a:solidFill>
                <a:round/>
                <a:tailEnd type="triangle" w="med" len="med"/>
              </a:ln>
            </p:spPr>
            <p:txBody>
              <a:bodyPr/>
              <a:lstStyle/>
              <a:p>
                <a:pPr>
                  <a:defRPr/>
                </a:pPr>
                <a:endParaRPr lang="zh-CN" altLang="en-US"/>
              </a:p>
            </p:txBody>
          </p:sp>
        </p:grpSp>
        <p:grpSp>
          <p:nvGrpSpPr>
            <p:cNvPr id="4" name="Group 7"/>
            <p:cNvGrpSpPr/>
            <p:nvPr/>
          </p:nvGrpSpPr>
          <p:grpSpPr bwMode="auto">
            <a:xfrm>
              <a:off x="3648" y="1392"/>
              <a:ext cx="974" cy="75"/>
              <a:chOff x="1728" y="1056"/>
              <a:chExt cx="576" cy="48"/>
            </a:xfrm>
            <a:grpFill/>
          </p:grpSpPr>
          <p:sp>
            <p:nvSpPr>
              <p:cNvPr id="12304" name="Line 8"/>
              <p:cNvSpPr>
                <a:spLocks noChangeShapeType="1"/>
              </p:cNvSpPr>
              <p:nvPr/>
            </p:nvSpPr>
            <p:spPr bwMode="auto">
              <a:xfrm>
                <a:off x="1728" y="1056"/>
                <a:ext cx="576" cy="0"/>
              </a:xfrm>
              <a:prstGeom prst="line">
                <a:avLst/>
              </a:prstGeom>
              <a:grpFill/>
              <a:ln w="38100">
                <a:solidFill>
                  <a:srgbClr val="000099"/>
                </a:solidFill>
                <a:round/>
                <a:tailEnd type="triangle" w="med" len="med"/>
              </a:ln>
            </p:spPr>
            <p:txBody>
              <a:bodyPr/>
              <a:lstStyle/>
              <a:p>
                <a:pPr>
                  <a:defRPr/>
                </a:pPr>
                <a:endParaRPr lang="zh-CN" altLang="en-US"/>
              </a:p>
            </p:txBody>
          </p:sp>
          <p:sp>
            <p:nvSpPr>
              <p:cNvPr id="12305" name="Line 9"/>
              <p:cNvSpPr>
                <a:spLocks noChangeShapeType="1"/>
              </p:cNvSpPr>
              <p:nvPr/>
            </p:nvSpPr>
            <p:spPr bwMode="auto">
              <a:xfrm flipH="1">
                <a:off x="1728" y="1104"/>
                <a:ext cx="576" cy="0"/>
              </a:xfrm>
              <a:prstGeom prst="line">
                <a:avLst/>
              </a:prstGeom>
              <a:grpFill/>
              <a:ln w="38100">
                <a:solidFill>
                  <a:srgbClr val="000099"/>
                </a:solidFill>
                <a:round/>
                <a:tailEnd type="triangle" w="med" len="med"/>
              </a:ln>
            </p:spPr>
            <p:txBody>
              <a:bodyPr/>
              <a:lstStyle/>
              <a:p>
                <a:pPr>
                  <a:defRPr/>
                </a:pPr>
                <a:endParaRPr lang="zh-CN" altLang="en-US"/>
              </a:p>
            </p:txBody>
          </p:sp>
        </p:grpSp>
        <p:sp>
          <p:nvSpPr>
            <p:cNvPr id="12299" name="Text Box 10"/>
            <p:cNvSpPr txBox="1">
              <a:spLocks noChangeArrowheads="1"/>
            </p:cNvSpPr>
            <p:nvPr/>
          </p:nvSpPr>
          <p:spPr bwMode="auto">
            <a:xfrm>
              <a:off x="1274" y="1256"/>
              <a:ext cx="548" cy="291"/>
            </a:xfrm>
            <a:prstGeom prst="rect">
              <a:avLst/>
            </a:prstGeom>
            <a:grpFill/>
            <a:ln w="9525">
              <a:noFill/>
              <a:miter lim="800000"/>
            </a:ln>
          </p:spPr>
          <p:txBody>
            <a:bodyPr wrap="none">
              <a:spAutoFit/>
            </a:bodyPr>
            <a:lstStyle/>
            <a:p>
              <a:pPr>
                <a:defRPr/>
              </a:pPr>
              <a:r>
                <a:rPr kumimoji="0" lang="zh-CN" altLang="en-US">
                  <a:solidFill>
                    <a:srgbClr val="000099"/>
                  </a:solidFill>
                  <a:latin typeface="黑体" panose="02010609060101010101" pitchFamily="49" charset="-122"/>
                </a:rPr>
                <a:t>晶体</a:t>
              </a:r>
              <a:endParaRPr kumimoji="0" lang="zh-CN" altLang="en-US">
                <a:solidFill>
                  <a:srgbClr val="000099"/>
                </a:solidFill>
                <a:latin typeface="黑体" panose="02010609060101010101" pitchFamily="49" charset="-122"/>
              </a:endParaRPr>
            </a:p>
          </p:txBody>
        </p:sp>
        <p:sp>
          <p:nvSpPr>
            <p:cNvPr id="12300" name="Text Box 11"/>
            <p:cNvSpPr txBox="1">
              <a:spLocks noChangeArrowheads="1"/>
            </p:cNvSpPr>
            <p:nvPr/>
          </p:nvSpPr>
          <p:spPr bwMode="auto">
            <a:xfrm>
              <a:off x="2952" y="1262"/>
              <a:ext cx="654" cy="291"/>
            </a:xfrm>
            <a:prstGeom prst="rect">
              <a:avLst/>
            </a:prstGeom>
            <a:grpFill/>
            <a:ln w="9525">
              <a:noFill/>
              <a:miter lim="800000"/>
            </a:ln>
          </p:spPr>
          <p:txBody>
            <a:bodyPr wrap="none">
              <a:spAutoFit/>
            </a:bodyPr>
            <a:lstStyle/>
            <a:p>
              <a:pPr>
                <a:defRPr/>
              </a:pPr>
              <a:r>
                <a:rPr kumimoji="0" lang="zh-CN" altLang="en-US">
                  <a:solidFill>
                    <a:srgbClr val="000099"/>
                  </a:solidFill>
                  <a:latin typeface="黑体" panose="02010609060101010101" pitchFamily="49" charset="-122"/>
                </a:rPr>
                <a:t>液 晶</a:t>
              </a:r>
              <a:endParaRPr kumimoji="0" lang="zh-CN" altLang="en-US">
                <a:solidFill>
                  <a:srgbClr val="000099"/>
                </a:solidFill>
                <a:latin typeface="黑体" panose="02010609060101010101" pitchFamily="49" charset="-122"/>
              </a:endParaRPr>
            </a:p>
          </p:txBody>
        </p:sp>
        <p:sp>
          <p:nvSpPr>
            <p:cNvPr id="12301" name="Text Box 12"/>
            <p:cNvSpPr txBox="1">
              <a:spLocks noChangeArrowheads="1"/>
            </p:cNvSpPr>
            <p:nvPr/>
          </p:nvSpPr>
          <p:spPr bwMode="auto">
            <a:xfrm>
              <a:off x="4752" y="1238"/>
              <a:ext cx="846" cy="288"/>
            </a:xfrm>
            <a:prstGeom prst="rect">
              <a:avLst/>
            </a:prstGeom>
            <a:grpFill/>
            <a:ln w="9525">
              <a:noFill/>
              <a:miter lim="800000"/>
            </a:ln>
          </p:spPr>
          <p:txBody>
            <a:bodyPr>
              <a:spAutoFit/>
            </a:bodyPr>
            <a:lstStyle/>
            <a:p>
              <a:pPr>
                <a:defRPr/>
              </a:pPr>
              <a:r>
                <a:rPr kumimoji="0" lang="zh-CN" altLang="en-US">
                  <a:solidFill>
                    <a:srgbClr val="000099"/>
                  </a:solidFill>
                  <a:latin typeface="黑体" panose="02010609060101010101" pitchFamily="49" charset="-122"/>
                </a:rPr>
                <a:t>液体</a:t>
              </a:r>
              <a:endParaRPr kumimoji="0" lang="zh-CN" altLang="en-US">
                <a:solidFill>
                  <a:srgbClr val="000099"/>
                </a:solidFill>
                <a:latin typeface="黑体" panose="02010609060101010101" pitchFamily="49" charset="-122"/>
              </a:endParaRPr>
            </a:p>
          </p:txBody>
        </p:sp>
        <p:graphicFrame>
          <p:nvGraphicFramePr>
            <p:cNvPr id="13314" name="Object 0"/>
            <p:cNvGraphicFramePr>
              <a:graphicFrameLocks noChangeAspect="1"/>
            </p:cNvGraphicFramePr>
            <p:nvPr/>
          </p:nvGraphicFramePr>
          <p:xfrm>
            <a:off x="1111" y="1632"/>
            <a:ext cx="866" cy="472"/>
          </p:xfrm>
          <a:graphic>
            <a:graphicData uri="http://schemas.openxmlformats.org/presentationml/2006/ole">
              <mc:AlternateContent xmlns:mc="http://schemas.openxmlformats.org/markup-compatibility/2006">
                <mc:Choice xmlns:v="urn:schemas-microsoft-com:vml" Requires="v">
                  <p:oleObj spid="_x0000_s24919" name="Equation" r:id="rId1" imgW="812165" imgH="482600" progId="Equation.3">
                    <p:embed/>
                  </p:oleObj>
                </mc:Choice>
                <mc:Fallback>
                  <p:oleObj name="Equation" r:id="rId1" imgW="812165" imgH="482600" progId="Equation.3">
                    <p:embed/>
                    <p:pic>
                      <p:nvPicPr>
                        <p:cNvPr id="0" name="Object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 y="1632"/>
                          <a:ext cx="866" cy="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
            <p:cNvGraphicFramePr>
              <a:graphicFrameLocks noChangeAspect="1"/>
            </p:cNvGraphicFramePr>
            <p:nvPr/>
          </p:nvGraphicFramePr>
          <p:xfrm>
            <a:off x="2850" y="1640"/>
            <a:ext cx="866" cy="472"/>
          </p:xfrm>
          <a:graphic>
            <a:graphicData uri="http://schemas.openxmlformats.org/presentationml/2006/ole">
              <mc:AlternateContent xmlns:mc="http://schemas.openxmlformats.org/markup-compatibility/2006">
                <mc:Choice xmlns:v="urn:schemas-microsoft-com:vml" Requires="v">
                  <p:oleObj spid="_x0000_s24920" name="Equation" r:id="rId3" imgW="812165" imgH="482600" progId="Equation.3">
                    <p:embed/>
                  </p:oleObj>
                </mc:Choice>
                <mc:Fallback>
                  <p:oleObj name="Equation" r:id="rId3" imgW="812165" imgH="4826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 y="1640"/>
                          <a:ext cx="866" cy="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2"/>
            <p:cNvGraphicFramePr>
              <a:graphicFrameLocks noChangeAspect="1"/>
            </p:cNvGraphicFramePr>
            <p:nvPr/>
          </p:nvGraphicFramePr>
          <p:xfrm>
            <a:off x="4608" y="1632"/>
            <a:ext cx="866" cy="472"/>
          </p:xfrm>
          <a:graphic>
            <a:graphicData uri="http://schemas.openxmlformats.org/presentationml/2006/ole">
              <mc:AlternateContent xmlns:mc="http://schemas.openxmlformats.org/markup-compatibility/2006">
                <mc:Choice xmlns:v="urn:schemas-microsoft-com:vml" Requires="v">
                  <p:oleObj spid="_x0000_s24921" name="Equation" r:id="rId5" imgW="812165" imgH="482600" progId="Equation.3">
                    <p:embed/>
                  </p:oleObj>
                </mc:Choice>
                <mc:Fallback>
                  <p:oleObj name="Equation" r:id="rId5" imgW="812165" imgH="4826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 y="1632"/>
                          <a:ext cx="866" cy="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2" name="Text Box 16"/>
            <p:cNvSpPr txBox="1">
              <a:spLocks noChangeArrowheads="1"/>
            </p:cNvSpPr>
            <p:nvPr/>
          </p:nvSpPr>
          <p:spPr bwMode="auto">
            <a:xfrm>
              <a:off x="2186" y="1129"/>
              <a:ext cx="443" cy="233"/>
            </a:xfrm>
            <a:prstGeom prst="rect">
              <a:avLst/>
            </a:prstGeom>
            <a:grpFill/>
            <a:ln w="9525">
              <a:noFill/>
              <a:miter lim="800000"/>
            </a:ln>
          </p:spPr>
          <p:txBody>
            <a:bodyPr wrap="none">
              <a:spAutoFit/>
            </a:bodyPr>
            <a:lstStyle/>
            <a:p>
              <a:pPr>
                <a:defRPr/>
              </a:pPr>
              <a:r>
                <a:rPr kumimoji="0" lang="zh-CN" altLang="en-US" sz="1800">
                  <a:solidFill>
                    <a:srgbClr val="000099"/>
                  </a:solidFill>
                  <a:latin typeface="黑体" panose="02010609060101010101" pitchFamily="49" charset="-122"/>
                </a:rPr>
                <a:t>熔点</a:t>
              </a:r>
              <a:endParaRPr kumimoji="0" lang="zh-CN" altLang="en-US" sz="1800">
                <a:solidFill>
                  <a:srgbClr val="000099"/>
                </a:solidFill>
                <a:latin typeface="黑体" panose="02010609060101010101" pitchFamily="49" charset="-122"/>
              </a:endParaRPr>
            </a:p>
          </p:txBody>
        </p:sp>
        <p:sp>
          <p:nvSpPr>
            <p:cNvPr id="12303" name="Text Box 17"/>
            <p:cNvSpPr txBox="1">
              <a:spLocks noChangeArrowheads="1"/>
            </p:cNvSpPr>
            <p:nvPr/>
          </p:nvSpPr>
          <p:spPr bwMode="auto">
            <a:xfrm>
              <a:off x="3888" y="1129"/>
              <a:ext cx="602" cy="233"/>
            </a:xfrm>
            <a:prstGeom prst="rect">
              <a:avLst/>
            </a:prstGeom>
            <a:grpFill/>
            <a:ln w="9525">
              <a:noFill/>
              <a:miter lim="800000"/>
            </a:ln>
          </p:spPr>
          <p:txBody>
            <a:bodyPr wrap="none">
              <a:spAutoFit/>
            </a:bodyPr>
            <a:lstStyle/>
            <a:p>
              <a:pPr>
                <a:defRPr/>
              </a:pPr>
              <a:r>
                <a:rPr kumimoji="0" lang="zh-CN" altLang="en-US" sz="1800">
                  <a:solidFill>
                    <a:srgbClr val="000099"/>
                  </a:solidFill>
                  <a:latin typeface="黑体" panose="02010609060101010101" pitchFamily="49" charset="-122"/>
                </a:rPr>
                <a:t>清亮点</a:t>
              </a:r>
              <a:endParaRPr kumimoji="0" lang="zh-CN" altLang="en-US" sz="1800">
                <a:solidFill>
                  <a:srgbClr val="000099"/>
                </a:solidFill>
                <a:latin typeface="黑体" panose="02010609060101010101" pitchFamily="49" charset="-122"/>
              </a:endParaRPr>
            </a:p>
          </p:txBody>
        </p:sp>
      </p:grpSp>
      <p:pic>
        <p:nvPicPr>
          <p:cNvPr id="13320" name="Picture 8" descr="File:LCD structure.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0128" y="3290993"/>
            <a:ext cx="47815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r>
              <a:rPr lang="zh-CN" altLang="en-US" dirty="0"/>
              <a:t>液晶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34" name="Text Box 18"/>
          <p:cNvSpPr txBox="1">
            <a:spLocks noChangeArrowheads="1"/>
          </p:cNvSpPr>
          <p:nvPr/>
        </p:nvSpPr>
        <p:spPr bwMode="auto">
          <a:xfrm>
            <a:off x="607000" y="878288"/>
            <a:ext cx="8489261" cy="1363065"/>
          </a:xfrm>
          <a:prstGeom prst="rect">
            <a:avLst/>
          </a:prstGeom>
          <a:noFill/>
          <a:ln w="9525">
            <a:noFill/>
            <a:miter lim="800000"/>
          </a:ln>
          <a:effectLst/>
        </p:spPr>
        <p:txBody>
          <a:bodyPr wrap="square">
            <a:spAutoFit/>
          </a:bodyPr>
          <a:lstStyle/>
          <a:p>
            <a:pPr marL="989330" indent="-989330">
              <a:lnSpc>
                <a:spcPct val="120000"/>
              </a:lnSpc>
              <a:spcAft>
                <a:spcPct val="50000"/>
              </a:spcAft>
              <a:defRPr/>
            </a:pPr>
            <a:r>
              <a:rPr kumimoji="0" lang="zh-CN" altLang="en-US" sz="2400" dirty="0" smtClean="0">
                <a:solidFill>
                  <a:srgbClr val="0000FF"/>
                </a:solidFill>
                <a:latin typeface="黑体" panose="02010609060101010101" pitchFamily="49" charset="-122"/>
                <a:ea typeface="黑体" panose="02010609060101010101" pitchFamily="49" charset="-122"/>
              </a:rPr>
              <a:t>特征</a:t>
            </a:r>
            <a:r>
              <a:rPr kumimoji="0" lang="zh-CN" altLang="en-US" sz="2400" dirty="0">
                <a:solidFill>
                  <a:srgbClr val="0000FF"/>
                </a:solidFill>
                <a:latin typeface="黑体" panose="02010609060101010101" pitchFamily="49" charset="-122"/>
                <a:ea typeface="黑体" panose="02010609060101010101" pitchFamily="49" charset="-122"/>
              </a:rPr>
              <a:t>：</a:t>
            </a:r>
            <a:r>
              <a:rPr kumimoji="0" lang="zh-CN" altLang="en-US" sz="2400" dirty="0">
                <a:latin typeface="黑体" panose="02010609060101010101" pitchFamily="49" charset="-122"/>
                <a:ea typeface="黑体" panose="02010609060101010101" pitchFamily="49" charset="-122"/>
              </a:rPr>
              <a:t>力学性质像液体，可以自由流动</a:t>
            </a:r>
            <a:r>
              <a:rPr kumimoji="0" lang="zh-CN" altLang="en-US" sz="2400" dirty="0" smtClean="0">
                <a:latin typeface="黑体" panose="02010609060101010101" pitchFamily="49" charset="-122"/>
                <a:ea typeface="黑体" panose="02010609060101010101" pitchFamily="49" charset="-122"/>
              </a:rPr>
              <a:t>。</a:t>
            </a:r>
            <a:br>
              <a:rPr kumimoji="0" lang="en-US" altLang="zh-CN" sz="2400" dirty="0" smtClean="0">
                <a:latin typeface="黑体" panose="02010609060101010101" pitchFamily="49" charset="-122"/>
                <a:ea typeface="黑体" panose="02010609060101010101" pitchFamily="49" charset="-122"/>
              </a:rPr>
            </a:br>
            <a:r>
              <a:rPr kumimoji="0" lang="zh-CN" altLang="en-US" sz="2400" dirty="0" smtClean="0">
                <a:latin typeface="黑体" panose="02010609060101010101" pitchFamily="49" charset="-122"/>
                <a:ea typeface="黑体" panose="02010609060101010101" pitchFamily="49" charset="-122"/>
              </a:rPr>
              <a:t>光学</a:t>
            </a:r>
            <a:r>
              <a:rPr kumimoji="0" lang="zh-CN" altLang="en-US" sz="2400" dirty="0">
                <a:latin typeface="黑体" panose="02010609060101010101" pitchFamily="49" charset="-122"/>
                <a:ea typeface="黑体" panose="02010609060101010101" pitchFamily="49" charset="-122"/>
              </a:rPr>
              <a:t>性质</a:t>
            </a:r>
            <a:r>
              <a:rPr kumimoji="0" lang="zh-CN" altLang="en-US" sz="2400" dirty="0" smtClean="0">
                <a:latin typeface="黑体" panose="02010609060101010101" pitchFamily="49" charset="-122"/>
                <a:ea typeface="黑体" panose="02010609060101010101" pitchFamily="49" charset="-122"/>
              </a:rPr>
              <a:t>像晶体</a:t>
            </a:r>
            <a:r>
              <a:rPr kumimoji="0" lang="zh-CN" altLang="en-US" sz="2400" dirty="0">
                <a:latin typeface="黑体" panose="02010609060101010101" pitchFamily="49" charset="-122"/>
                <a:ea typeface="黑体" panose="02010609060101010101" pitchFamily="49" charset="-122"/>
              </a:rPr>
              <a:t>，显各向异性</a:t>
            </a:r>
            <a:r>
              <a:rPr kumimoji="0" lang="zh-CN" altLang="en-US" sz="2400" dirty="0" smtClean="0">
                <a:latin typeface="黑体" panose="02010609060101010101" pitchFamily="49" charset="-122"/>
                <a:ea typeface="黑体" panose="02010609060101010101" pitchFamily="49" charset="-122"/>
              </a:rPr>
              <a:t>。</a:t>
            </a:r>
            <a:br>
              <a:rPr kumimoji="0" lang="en-US" altLang="zh-CN" sz="2400" dirty="0" smtClean="0">
                <a:latin typeface="黑体" panose="02010609060101010101" pitchFamily="49" charset="-122"/>
                <a:ea typeface="黑体" panose="02010609060101010101" pitchFamily="49" charset="-122"/>
              </a:rPr>
            </a:br>
            <a:r>
              <a:rPr kumimoji="0" lang="zh-CN" altLang="en-US" sz="2400" dirty="0" smtClean="0">
                <a:latin typeface="黑体" panose="02010609060101010101" pitchFamily="49" charset="-122"/>
                <a:ea typeface="黑体" panose="02010609060101010101" pitchFamily="49" charset="-122"/>
              </a:rPr>
              <a:t>在</a:t>
            </a:r>
            <a:r>
              <a:rPr kumimoji="0" lang="zh-CN" altLang="en-US" sz="2400" dirty="0">
                <a:latin typeface="黑体" panose="02010609060101010101" pitchFamily="49" charset="-122"/>
                <a:ea typeface="黑体" panose="02010609060101010101" pitchFamily="49" charset="-122"/>
              </a:rPr>
              <a:t>某个方向上长程有序，在另一个方向上却近程有序。</a:t>
            </a:r>
            <a:endParaRPr kumimoji="0" lang="zh-CN" altLang="en-US" sz="2400" dirty="0">
              <a:latin typeface="黑体" panose="02010609060101010101" pitchFamily="49" charset="-122"/>
              <a:ea typeface="黑体" panose="02010609060101010101" pitchFamily="49" charset="-122"/>
            </a:endParaRPr>
          </a:p>
        </p:txBody>
      </p:sp>
      <p:sp>
        <p:nvSpPr>
          <p:cNvPr id="20" name="Text Box 20"/>
          <p:cNvSpPr txBox="1">
            <a:spLocks noChangeArrowheads="1"/>
          </p:cNvSpPr>
          <p:nvPr/>
        </p:nvSpPr>
        <p:spPr bwMode="auto">
          <a:xfrm>
            <a:off x="1019061" y="4653136"/>
            <a:ext cx="8077200" cy="1569660"/>
          </a:xfrm>
          <a:prstGeom prst="rect">
            <a:avLst/>
          </a:prstGeom>
          <a:noFill/>
          <a:ln w="9525">
            <a:noFill/>
            <a:miter lim="800000"/>
          </a:ln>
        </p:spPr>
        <p:txBody>
          <a:bodyPr>
            <a:spAutoFit/>
          </a:bodyPr>
          <a:lstStyle/>
          <a:p>
            <a:pPr>
              <a:spcBef>
                <a:spcPct val="50000"/>
              </a:spcBef>
              <a:defRPr/>
            </a:pPr>
            <a:r>
              <a:rPr lang="zh-CN" altLang="en-US" sz="2400" dirty="0">
                <a:latin typeface="黑体" panose="02010609060101010101" pitchFamily="49" charset="-122"/>
                <a:ea typeface="黑体" panose="02010609060101010101" pitchFamily="49" charset="-122"/>
              </a:rPr>
              <a:t>生物体内的许多物质都显液晶态 </a:t>
            </a:r>
            <a:endParaRPr lang="zh-CN" altLang="en-US" sz="2400" dirty="0">
              <a:latin typeface="黑体" panose="02010609060101010101" pitchFamily="49" charset="-122"/>
              <a:ea typeface="黑体" panose="02010609060101010101" pitchFamily="49" charset="-122"/>
            </a:endParaRPr>
          </a:p>
          <a:p>
            <a:pPr>
              <a:spcBef>
                <a:spcPct val="50000"/>
              </a:spcBef>
              <a:defRPr/>
            </a:pPr>
            <a:r>
              <a:rPr lang="en-US" altLang="zh-CN" sz="2400" dirty="0">
                <a:latin typeface="黑体" panose="02010609060101010101" pitchFamily="49" charset="-122"/>
                <a:ea typeface="黑体" panose="02010609060101010101" pitchFamily="49" charset="-122"/>
              </a:rPr>
              <a:t>e.g. </a:t>
            </a:r>
            <a:r>
              <a:rPr lang="zh-CN" altLang="en-US" sz="2400" dirty="0">
                <a:latin typeface="黑体" panose="02010609060101010101" pitchFamily="49" charset="-122"/>
                <a:ea typeface="黑体" panose="02010609060101010101" pitchFamily="49" charset="-122"/>
              </a:rPr>
              <a:t>蛋白质、核酸、类脂</a:t>
            </a:r>
            <a:endParaRPr lang="zh-CN" altLang="en-US" sz="2400" dirty="0">
              <a:latin typeface="黑体" panose="02010609060101010101" pitchFamily="49" charset="-122"/>
              <a:ea typeface="黑体" panose="02010609060101010101" pitchFamily="49" charset="-122"/>
            </a:endParaRPr>
          </a:p>
          <a:p>
            <a:pPr>
              <a:spcBef>
                <a:spcPct val="50000"/>
              </a:spcBef>
              <a:defRPr/>
            </a:pPr>
            <a:r>
              <a:rPr lang="zh-CN" altLang="en-US" sz="2400" dirty="0">
                <a:latin typeface="黑体" panose="02010609060101010101" pitchFamily="49" charset="-122"/>
                <a:ea typeface="黑体" panose="02010609060101010101" pitchFamily="49" charset="-122"/>
              </a:rPr>
              <a:t>正常生理条件下，膜脂就处于液晶态，具有流动性</a:t>
            </a:r>
            <a:endParaRPr lang="zh-CN" altLang="en-US"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628650" y="2371725"/>
            <a:ext cx="4514850" cy="2114550"/>
          </a:xfrm>
          <a:prstGeom prst="rect">
            <a:avLst/>
          </a:prstGeom>
        </p:spPr>
      </p:pic>
      <p:pic>
        <p:nvPicPr>
          <p:cNvPr id="4" name="图片 3"/>
          <p:cNvPicPr>
            <a:picLocks noChangeAspect="1"/>
          </p:cNvPicPr>
          <p:nvPr/>
        </p:nvPicPr>
        <p:blipFill>
          <a:blip r:embed="rId2"/>
          <a:stretch>
            <a:fillRect/>
          </a:stretch>
        </p:blipFill>
        <p:spPr>
          <a:xfrm>
            <a:off x="5775960" y="2710180"/>
            <a:ext cx="2192655" cy="1637665"/>
          </a:xfrm>
          <a:prstGeom prst="rect">
            <a:avLst/>
          </a:prstGeom>
        </p:spPr>
      </p:pic>
      <p:sp>
        <p:nvSpPr>
          <p:cNvPr id="7" name="标题 1"/>
          <p:cNvSpPr txBox="1"/>
          <p:nvPr/>
        </p:nvSpPr>
        <p:spPr bwMode="auto">
          <a:xfrm>
            <a:off x="827584" y="149225"/>
            <a:ext cx="7059116"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a:lstStyle>
          <a:p>
            <a:pPr eaLnBrk="1" hangingPunct="1"/>
            <a:endParaRPr lang="zh-CN" altLang="en-US" sz="3600" b="1" dirty="0">
              <a:solidFill>
                <a:srgbClr val="C00000"/>
              </a:solidFill>
              <a:latin typeface="黑体" panose="02010609060101010101" pitchFamily="49" charset="-122"/>
              <a:ea typeface="黑体" panose="02010609060101010101" pitchFamily="49" charset="-122"/>
            </a:endParaRPr>
          </a:p>
        </p:txBody>
      </p:sp>
      <p:sp>
        <p:nvSpPr>
          <p:cNvPr id="5" name="标题 4"/>
          <p:cNvSpPr>
            <a:spLocks noGrp="1"/>
          </p:cNvSpPr>
          <p:nvPr>
            <p:ph type="title"/>
          </p:nvPr>
        </p:nvSpPr>
        <p:spPr/>
        <p:txBody>
          <a:bodyPr/>
          <a:lstStyle/>
          <a:p>
            <a:r>
              <a:rPr lang="zh-CN" altLang="en-US" dirty="0" smtClean="0"/>
              <a:t>液晶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64560" y="1079500"/>
            <a:ext cx="2214880" cy="583565"/>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rPr>
              <a:t>近晶相液晶</a:t>
            </a: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1249680" y="1079500"/>
            <a:ext cx="2214880" cy="583565"/>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向列相液晶</a:t>
            </a:r>
            <a:endParaRPr lang="zh-CN" altLang="en-US" dirty="0">
              <a:latin typeface="黑体" panose="02010609060101010101" pitchFamily="49" charset="-122"/>
              <a:ea typeface="黑体" panose="02010609060101010101" pitchFamily="49" charset="-122"/>
            </a:endParaRPr>
          </a:p>
        </p:txBody>
      </p:sp>
      <p:sp>
        <p:nvSpPr>
          <p:cNvPr id="6" name="文本框 5"/>
          <p:cNvSpPr txBox="1"/>
          <p:nvPr/>
        </p:nvSpPr>
        <p:spPr>
          <a:xfrm>
            <a:off x="5913755" y="1079500"/>
            <a:ext cx="2214880" cy="583565"/>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rPr>
              <a:t>胆甾相液晶</a:t>
            </a:r>
            <a:endParaRPr lang="zh-CN" altLang="en-US">
              <a:latin typeface="黑体" panose="02010609060101010101" pitchFamily="49" charset="-122"/>
              <a:ea typeface="黑体" panose="02010609060101010101" pitchFamily="49" charset="-122"/>
            </a:endParaRPr>
          </a:p>
        </p:txBody>
      </p:sp>
      <p:pic>
        <p:nvPicPr>
          <p:cNvPr id="7" name="图片 6"/>
          <p:cNvPicPr>
            <a:picLocks noChangeAspect="1"/>
          </p:cNvPicPr>
          <p:nvPr>
            <p:custDataLst>
              <p:tags r:id="rId1"/>
            </p:custDataLst>
          </p:nvPr>
        </p:nvPicPr>
        <p:blipFill>
          <a:blip r:embed="rId2"/>
          <a:stretch>
            <a:fillRect/>
          </a:stretch>
        </p:blipFill>
        <p:spPr>
          <a:xfrm>
            <a:off x="1887855" y="1663065"/>
            <a:ext cx="6156960" cy="50012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胆甾型液晶</a:t>
            </a:r>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508000" y="836295"/>
            <a:ext cx="6847840" cy="4291330"/>
          </a:xfrm>
          <a:prstGeom prst="rect">
            <a:avLst/>
          </a:prstGeom>
        </p:spPr>
      </p:pic>
      <p:sp>
        <p:nvSpPr>
          <p:cNvPr id="4" name="文本框 3"/>
          <p:cNvSpPr txBox="1"/>
          <p:nvPr/>
        </p:nvSpPr>
        <p:spPr>
          <a:xfrm>
            <a:off x="508000" y="5444490"/>
            <a:ext cx="7752715" cy="1198880"/>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sym typeface="+mn-ea"/>
              </a:rPr>
              <a:t>分子呈层状排列（分子长轴与层的平面平行）层与层间的重叠呈螺旋状结构</a:t>
            </a:r>
            <a:endParaRPr lang="zh-CN" altLang="en-US" sz="2400" dirty="0">
              <a:latin typeface="黑体" panose="02010609060101010101" pitchFamily="49" charset="-122"/>
              <a:ea typeface="黑体" panose="02010609060101010101" pitchFamily="49" charset="-122"/>
              <a:sym typeface="+mn-ea"/>
            </a:endParaRPr>
          </a:p>
          <a:p>
            <a:pPr marL="342900" indent="-342900">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sym typeface="+mn-ea"/>
              </a:rPr>
              <a:t>对不同波长的光反射情况不同，显示鲜艳的色彩。</a:t>
            </a:r>
            <a:endParaRPr lang="zh-CN" altLang="en-US" sz="2400" dirty="0">
              <a:latin typeface="黑体" panose="02010609060101010101" pitchFamily="49" charset="-122"/>
              <a:ea typeface="黑体" panose="02010609060101010101" pitchFamily="49" charset="-122"/>
              <a:sym typeface="+mn-ea"/>
            </a:endParaRPr>
          </a:p>
        </p:txBody>
      </p:sp>
      <p:graphicFrame>
        <p:nvGraphicFramePr>
          <p:cNvPr id="624680" name="Group 40"/>
          <p:cNvGraphicFramePr>
            <a:graphicFrameLocks noGrp="1"/>
          </p:cNvGraphicFramePr>
          <p:nvPr>
            <p:custDataLst>
              <p:tags r:id="rId3"/>
            </p:custDataLst>
          </p:nvPr>
        </p:nvGraphicFramePr>
        <p:xfrm>
          <a:off x="3202940" y="3373755"/>
          <a:ext cx="5831840" cy="1984375"/>
        </p:xfrm>
        <a:graphic>
          <a:graphicData uri="http://schemas.openxmlformats.org/drawingml/2006/table">
            <a:tbl>
              <a:tblPr>
                <a:tableStyleId>{35E16CCB-BC4F-488D-86EE-C7EC4B494D31}</a:tableStyleId>
              </a:tblPr>
              <a:tblGrid>
                <a:gridCol w="2477770"/>
                <a:gridCol w="1678940"/>
                <a:gridCol w="1675130"/>
              </a:tblGrid>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dirty="0" smtClean="0">
                          <a:ln>
                            <a:noFill/>
                          </a:ln>
                          <a:solidFill>
                            <a:schemeClr val="bg1"/>
                          </a:solidFill>
                          <a:effectLst/>
                        </a:rPr>
                        <a:t>化合物</a:t>
                      </a:r>
                      <a:endParaRPr kumimoji="1" lang="zh-CN" altLang="en-US" sz="1800" u="none" strike="noStrike" cap="none" normalizeH="0" baseline="0" dirty="0" smtClean="0">
                        <a:ln>
                          <a:noFill/>
                        </a:ln>
                        <a:solidFill>
                          <a:schemeClr val="bg1"/>
                        </a:solidFill>
                        <a:effectLst/>
                      </a:endParaRPr>
                    </a:p>
                  </a:txBody>
                  <a:tcPr marL="84404" marR="84404" anchor="ctr" horzOverflow="overflow">
                    <a:solidFill>
                      <a:srgbClr val="00B0F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smtClean="0">
                          <a:ln>
                            <a:noFill/>
                          </a:ln>
                          <a:solidFill>
                            <a:schemeClr val="bg1"/>
                          </a:solidFill>
                          <a:effectLst/>
                        </a:rPr>
                        <a:t>溶点 </a:t>
                      </a:r>
                      <a:r>
                        <a:rPr kumimoji="1" lang="en-US" altLang="zh-CN" sz="1800" u="none" strike="noStrike" cap="none" normalizeH="0" baseline="0" smtClean="0">
                          <a:ln>
                            <a:noFill/>
                          </a:ln>
                          <a:solidFill>
                            <a:schemeClr val="bg1"/>
                          </a:solidFill>
                          <a:effectLst/>
                        </a:rPr>
                        <a:t>/</a:t>
                      </a:r>
                      <a:r>
                        <a:rPr kumimoji="1" lang="en-US" altLang="zh-CN" sz="1800" u="none" strike="noStrike" cap="none" normalizeH="0" baseline="30000" smtClean="0">
                          <a:ln>
                            <a:noFill/>
                          </a:ln>
                          <a:solidFill>
                            <a:schemeClr val="bg1"/>
                          </a:solidFill>
                          <a:effectLst/>
                        </a:rPr>
                        <a:t>o</a:t>
                      </a:r>
                      <a:r>
                        <a:rPr kumimoji="1" lang="en-US" altLang="zh-CN" sz="1800" u="none" strike="noStrike" cap="none" normalizeH="0" baseline="0" smtClean="0">
                          <a:ln>
                            <a:noFill/>
                          </a:ln>
                          <a:solidFill>
                            <a:schemeClr val="bg1"/>
                          </a:solidFill>
                          <a:effectLst/>
                        </a:rPr>
                        <a:t>C</a:t>
                      </a:r>
                      <a:endParaRPr kumimoji="1" lang="en-US" altLang="zh-CN" sz="1800" u="none" strike="noStrike" cap="none" normalizeH="0" baseline="0" smtClean="0">
                        <a:ln>
                          <a:noFill/>
                        </a:ln>
                        <a:solidFill>
                          <a:schemeClr val="bg1"/>
                        </a:solidFill>
                        <a:effectLst/>
                      </a:endParaRPr>
                    </a:p>
                  </a:txBody>
                  <a:tcPr marL="84404" marR="84404" anchor="ctr" horzOverflow="overflow">
                    <a:solidFill>
                      <a:srgbClr val="00B0F0"/>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smtClean="0">
                          <a:ln>
                            <a:noFill/>
                          </a:ln>
                          <a:solidFill>
                            <a:schemeClr val="bg1"/>
                          </a:solidFill>
                          <a:effectLst/>
                        </a:rPr>
                        <a:t>清亮点 </a:t>
                      </a:r>
                      <a:r>
                        <a:rPr kumimoji="1" lang="en-US" altLang="zh-CN" sz="1800" u="none" strike="noStrike" cap="none" normalizeH="0" baseline="0" smtClean="0">
                          <a:ln>
                            <a:noFill/>
                          </a:ln>
                          <a:solidFill>
                            <a:schemeClr val="bg1"/>
                          </a:solidFill>
                          <a:effectLst/>
                        </a:rPr>
                        <a:t>/ </a:t>
                      </a:r>
                      <a:r>
                        <a:rPr kumimoji="1" lang="en-US" altLang="zh-CN" sz="1800" u="none" strike="noStrike" cap="none" normalizeH="0" baseline="30000" smtClean="0">
                          <a:ln>
                            <a:noFill/>
                          </a:ln>
                          <a:solidFill>
                            <a:schemeClr val="bg1"/>
                          </a:solidFill>
                          <a:effectLst/>
                        </a:rPr>
                        <a:t>o</a:t>
                      </a:r>
                      <a:r>
                        <a:rPr kumimoji="1" lang="en-US" altLang="zh-CN" sz="1800" u="none" strike="noStrike" cap="none" normalizeH="0" baseline="0" smtClean="0">
                          <a:ln>
                            <a:noFill/>
                          </a:ln>
                          <a:solidFill>
                            <a:schemeClr val="bg1"/>
                          </a:solidFill>
                          <a:effectLst/>
                        </a:rPr>
                        <a:t>C </a:t>
                      </a:r>
                      <a:endParaRPr kumimoji="1" lang="en-US" altLang="zh-CN" sz="1800" u="none" strike="noStrike" cap="none" normalizeH="0" baseline="0" smtClean="0">
                        <a:ln>
                          <a:noFill/>
                        </a:ln>
                        <a:solidFill>
                          <a:schemeClr val="bg1"/>
                        </a:solidFill>
                        <a:effectLst/>
                      </a:endParaRPr>
                    </a:p>
                  </a:txBody>
                  <a:tcPr marL="84404" marR="84404" anchor="ctr" horzOverflow="overflow">
                    <a:solidFill>
                      <a:srgbClr val="00B0F0"/>
                    </a:solidFill>
                  </a:tcPr>
                </a:tc>
              </a:tr>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smtClean="0">
                          <a:ln>
                            <a:noFill/>
                          </a:ln>
                          <a:effectLst/>
                        </a:rPr>
                        <a:t>胆甾醇苯甲酸酯</a:t>
                      </a:r>
                      <a:endParaRPr kumimoji="1" lang="zh-CN" altLang="en-US"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smtClean="0">
                          <a:ln>
                            <a:noFill/>
                          </a:ln>
                          <a:effectLst/>
                        </a:rPr>
                        <a:t>145.5</a:t>
                      </a:r>
                      <a:endParaRPr kumimoji="1" lang="en-US" altLang="zh-CN"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smtClean="0">
                          <a:ln>
                            <a:noFill/>
                          </a:ln>
                          <a:effectLst/>
                        </a:rPr>
                        <a:t>178.5</a:t>
                      </a:r>
                      <a:endParaRPr kumimoji="1" lang="en-US" altLang="zh-CN" sz="1800" u="none" strike="noStrike" cap="none" normalizeH="0" baseline="0" smtClean="0">
                        <a:ln>
                          <a:noFill/>
                        </a:ln>
                        <a:effectLst/>
                      </a:endParaRPr>
                    </a:p>
                  </a:txBody>
                  <a:tcPr marL="84404" marR="84404" anchor="ctr" horzOverflow="overflow"/>
                </a:tc>
              </a:tr>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smtClean="0">
                          <a:ln>
                            <a:noFill/>
                          </a:ln>
                          <a:effectLst/>
                        </a:rPr>
                        <a:t>胆甾醇丙酸酯</a:t>
                      </a:r>
                      <a:endParaRPr kumimoji="1" lang="zh-CN" altLang="en-US"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dirty="0" smtClean="0">
                          <a:ln>
                            <a:noFill/>
                          </a:ln>
                          <a:effectLst/>
                        </a:rPr>
                        <a:t>102</a:t>
                      </a:r>
                      <a:endParaRPr kumimoji="1" lang="en-US" altLang="zh-CN" sz="1800" u="none" strike="noStrike" cap="none" normalizeH="0" baseline="0" dirty="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smtClean="0">
                          <a:ln>
                            <a:noFill/>
                          </a:ln>
                          <a:effectLst/>
                        </a:rPr>
                        <a:t>116</a:t>
                      </a:r>
                      <a:endParaRPr kumimoji="1" lang="en-US" altLang="zh-CN" sz="1800" u="none" strike="noStrike" cap="none" normalizeH="0" baseline="0" smtClean="0">
                        <a:ln>
                          <a:noFill/>
                        </a:ln>
                        <a:effectLst/>
                      </a:endParaRPr>
                    </a:p>
                  </a:txBody>
                  <a:tcPr marL="84404" marR="84404" anchor="ctr" horzOverflow="overflow"/>
                </a:tc>
              </a:tr>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smtClean="0">
                          <a:ln>
                            <a:noFill/>
                          </a:ln>
                          <a:effectLst/>
                        </a:rPr>
                        <a:t>胆甾醇已酸酯</a:t>
                      </a:r>
                      <a:endParaRPr kumimoji="1" lang="zh-CN" altLang="en-US"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smtClean="0">
                          <a:ln>
                            <a:noFill/>
                          </a:ln>
                          <a:effectLst/>
                        </a:rPr>
                        <a:t>99.5</a:t>
                      </a:r>
                      <a:endParaRPr kumimoji="1" lang="en-US" altLang="zh-CN"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smtClean="0">
                          <a:ln>
                            <a:noFill/>
                          </a:ln>
                          <a:effectLst/>
                        </a:rPr>
                        <a:t>101.5</a:t>
                      </a:r>
                      <a:endParaRPr kumimoji="1" lang="en-US" altLang="zh-CN" sz="1800" u="none" strike="noStrike" cap="none" normalizeH="0" baseline="0" smtClean="0">
                        <a:ln>
                          <a:noFill/>
                        </a:ln>
                        <a:effectLst/>
                      </a:endParaRPr>
                    </a:p>
                  </a:txBody>
                  <a:tcPr marL="84404" marR="84404" anchor="ctr" horzOverflow="overflow"/>
                </a:tc>
              </a:tr>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zh-CN" altLang="en-US" sz="1800" u="none" strike="noStrike" cap="none" normalizeH="0" baseline="0" smtClean="0">
                          <a:ln>
                            <a:noFill/>
                          </a:ln>
                          <a:effectLst/>
                        </a:rPr>
                        <a:t>胆甾醇月桂酸酯</a:t>
                      </a:r>
                      <a:endParaRPr kumimoji="1" lang="zh-CN" altLang="en-US"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smtClean="0">
                          <a:ln>
                            <a:noFill/>
                          </a:ln>
                          <a:effectLst/>
                        </a:rPr>
                        <a:t>85.5</a:t>
                      </a:r>
                      <a:endParaRPr kumimoji="1" lang="en-US" altLang="zh-CN" sz="1800" u="none" strike="noStrike" cap="none" normalizeH="0" baseline="0" smtClean="0">
                        <a:ln>
                          <a:noFill/>
                        </a:ln>
                        <a:effectLst/>
                      </a:endParaRPr>
                    </a:p>
                  </a:txBody>
                  <a:tcPr marL="84404" marR="84404"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anose="05000000000000000000" pitchFamily="2" charset="2"/>
                        <a:buNone/>
                      </a:pPr>
                      <a:r>
                        <a:rPr kumimoji="1" lang="en-US" altLang="zh-CN" sz="1800" u="none" strike="noStrike" cap="none" normalizeH="0" baseline="0" dirty="0" smtClean="0">
                          <a:ln>
                            <a:noFill/>
                          </a:ln>
                          <a:effectLst/>
                        </a:rPr>
                        <a:t>92.5</a:t>
                      </a:r>
                      <a:endParaRPr kumimoji="1" lang="en-US" altLang="zh-CN" sz="1800" u="none" strike="noStrike" cap="none" normalizeH="0" baseline="0" dirty="0" smtClean="0">
                        <a:ln>
                          <a:noFill/>
                        </a:ln>
                        <a:effectLst/>
                      </a:endParaRPr>
                    </a:p>
                  </a:txBody>
                  <a:tcPr marL="84404" marR="84404" anchor="ctr" horzOverflow="overflow"/>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4680"/>
                                        </p:tgtEl>
                                        <p:attrNameLst>
                                          <p:attrName>style.visibility</p:attrName>
                                        </p:attrNameLst>
                                      </p:cBhvr>
                                      <p:to>
                                        <p:strVal val="visible"/>
                                      </p:to>
                                    </p:set>
                                    <p:animEffect transition="in" filter="blinds(horizontal)">
                                      <p:cBhvr>
                                        <p:cTn id="7" dur="500"/>
                                        <p:tgtEl>
                                          <p:spTgt spid="624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5" name="Text Box 35"/>
          <p:cNvSpPr txBox="1">
            <a:spLocks noChangeArrowheads="1"/>
          </p:cNvSpPr>
          <p:nvPr/>
        </p:nvSpPr>
        <p:spPr bwMode="auto">
          <a:xfrm>
            <a:off x="438150" y="1049020"/>
            <a:ext cx="8458200" cy="2096770"/>
          </a:xfrm>
          <a:prstGeom prst="rect">
            <a:avLst/>
          </a:prstGeom>
          <a:noFill/>
          <a:ln w="9525">
            <a:noFill/>
            <a:miter lim="800000"/>
          </a:ln>
        </p:spPr>
        <p:txBody>
          <a:bodyPr wrap="square">
            <a:spAutoFit/>
          </a:bodyPr>
          <a:lstStyle/>
          <a:p>
            <a:pPr>
              <a:lnSpc>
                <a:spcPct val="120000"/>
              </a:lnSpc>
              <a:spcAft>
                <a:spcPct val="50000"/>
              </a:spcAft>
              <a:defRPr/>
            </a:pPr>
            <a:r>
              <a:rPr kumimoji="0" lang="zh-CN" altLang="en-US" sz="2000" dirty="0">
                <a:solidFill>
                  <a:srgbClr val="FF0000"/>
                </a:solidFill>
                <a:latin typeface="黑体" panose="02010609060101010101" pitchFamily="49" charset="-122"/>
                <a:ea typeface="黑体" panose="02010609060101010101" pitchFamily="49" charset="-122"/>
              </a:rPr>
              <a:t>棒状极性分子</a:t>
            </a:r>
            <a:r>
              <a:rPr kumimoji="0" lang="zh-CN" altLang="en-US" sz="2000" dirty="0">
                <a:latin typeface="黑体" panose="02010609060101010101" pitchFamily="49" charset="-122"/>
                <a:ea typeface="黑体" panose="02010609060101010101" pitchFamily="49" charset="-122"/>
              </a:rPr>
              <a:t>因分子间相互作用而作有序排列。当熔化成液态时也能保持一定的有序性，这些分子接近于平行地交错排列，既容易转动，也容易滑动。此类液晶态物质随电压变化透明性不同，是理想的显示材料，具有工作电压低、能耗低冰能与集成电路配套等突出优点。</a:t>
            </a:r>
            <a:endParaRPr kumimoji="0" lang="zh-CN" altLang="en-US" sz="2000" dirty="0">
              <a:latin typeface="黑体" panose="02010609060101010101" pitchFamily="49" charset="-122"/>
              <a:ea typeface="黑体" panose="02010609060101010101" pitchFamily="49" charset="-122"/>
            </a:endParaRPr>
          </a:p>
          <a:p>
            <a:pPr>
              <a:lnSpc>
                <a:spcPct val="120000"/>
              </a:lnSpc>
              <a:spcAft>
                <a:spcPct val="50000"/>
              </a:spcAft>
              <a:defRPr/>
            </a:pPr>
            <a:endParaRPr kumimoji="0" lang="zh-CN" altLang="en-US" sz="2000" dirty="0">
              <a:latin typeface="黑体" panose="02010609060101010101" pitchFamily="49" charset="-122"/>
              <a:ea typeface="黑体" panose="02010609060101010101" pitchFamily="49" charset="-122"/>
            </a:endParaRPr>
          </a:p>
        </p:txBody>
      </p:sp>
      <p:grpSp>
        <p:nvGrpSpPr>
          <p:cNvPr id="58393" name="Group 37"/>
          <p:cNvGrpSpPr/>
          <p:nvPr/>
        </p:nvGrpSpPr>
        <p:grpSpPr bwMode="auto">
          <a:xfrm>
            <a:off x="628333" y="2901950"/>
            <a:ext cx="4814887" cy="3403600"/>
            <a:chOff x="2825" y="1966"/>
            <a:chExt cx="3285" cy="2144"/>
          </a:xfrm>
        </p:grpSpPr>
        <p:pic>
          <p:nvPicPr>
            <p:cNvPr id="583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25" y="1966"/>
              <a:ext cx="3285"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5" name="Text Box 36"/>
            <p:cNvSpPr txBox="1">
              <a:spLocks noChangeArrowheads="1"/>
            </p:cNvSpPr>
            <p:nvPr/>
          </p:nvSpPr>
          <p:spPr bwMode="auto">
            <a:xfrm>
              <a:off x="3582" y="1995"/>
              <a:ext cx="336"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zh-CN" sz="1000"/>
            </a:p>
          </p:txBody>
        </p:sp>
      </p:grpSp>
      <p:sp>
        <p:nvSpPr>
          <p:cNvPr id="4" name="标题 3"/>
          <p:cNvSpPr>
            <a:spLocks noGrp="1"/>
          </p:cNvSpPr>
          <p:nvPr>
            <p:ph type="title"/>
          </p:nvPr>
        </p:nvSpPr>
        <p:spPr/>
        <p:txBody>
          <a:bodyPr/>
          <a:lstStyle/>
          <a:p>
            <a:r>
              <a:rPr lang="zh-CN" altLang="en-US" dirty="0"/>
              <a:t>向列型液晶</a:t>
            </a:r>
            <a:endParaRPr lang="zh-CN" altLang="en-US" dirty="0"/>
          </a:p>
        </p:txBody>
      </p:sp>
      <p:pic>
        <p:nvPicPr>
          <p:cNvPr id="3" name="图片 2"/>
          <p:cNvPicPr>
            <a:picLocks noChangeAspect="1"/>
          </p:cNvPicPr>
          <p:nvPr/>
        </p:nvPicPr>
        <p:blipFill>
          <a:blip r:embed="rId2"/>
          <a:stretch>
            <a:fillRect/>
          </a:stretch>
        </p:blipFill>
        <p:spPr>
          <a:xfrm>
            <a:off x="5315585" y="3145790"/>
            <a:ext cx="3637915" cy="272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75"/>
                                        </p:tgtEl>
                                        <p:attrNameLst>
                                          <p:attrName>style.visibility</p:attrName>
                                        </p:attrNameLst>
                                      </p:cBhvr>
                                      <p:to>
                                        <p:strVal val="visible"/>
                                      </p:to>
                                    </p:set>
                                    <p:anim calcmode="lin" valueType="num">
                                      <p:cBhvr additive="base">
                                        <p:cTn id="7" dur="500" fill="hold"/>
                                        <p:tgtEl>
                                          <p:spTgt spid="624675"/>
                                        </p:tgtEl>
                                        <p:attrNameLst>
                                          <p:attrName>ppt_x</p:attrName>
                                        </p:attrNameLst>
                                      </p:cBhvr>
                                      <p:tavLst>
                                        <p:tav tm="0">
                                          <p:val>
                                            <p:strVal val="#ppt_x"/>
                                          </p:val>
                                        </p:tav>
                                        <p:tav tm="100000">
                                          <p:val>
                                            <p:strVal val="#ppt_x"/>
                                          </p:val>
                                        </p:tav>
                                      </p:tavLst>
                                    </p:anim>
                                    <p:anim calcmode="lin" valueType="num">
                                      <p:cBhvr additive="base">
                                        <p:cTn id="8" dur="500" fill="hold"/>
                                        <p:tgtEl>
                                          <p:spTgt spid="6246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气体</a:t>
            </a:r>
            <a:r>
              <a:rPr lang="zh-CN" altLang="en-US" dirty="0"/>
              <a:t>的液化、</a:t>
            </a:r>
            <a:r>
              <a:rPr lang="zh-CN" altLang="en-US" dirty="0" smtClean="0"/>
              <a:t>临界现象</a:t>
            </a:r>
            <a:endParaRPr lang="zh-CN" altLang="en-US" dirty="0"/>
          </a:p>
        </p:txBody>
      </p:sp>
      <p:sp>
        <p:nvSpPr>
          <p:cNvPr id="5" name="文本框 4"/>
          <p:cNvSpPr txBox="1"/>
          <p:nvPr/>
        </p:nvSpPr>
        <p:spPr>
          <a:xfrm>
            <a:off x="828040" y="1052830"/>
            <a:ext cx="4572000" cy="645160"/>
          </a:xfrm>
          <a:prstGeom prst="rect">
            <a:avLst/>
          </a:prstGeom>
          <a:noFill/>
        </p:spPr>
        <p:txBody>
          <a:bodyPr wrap="square" rtlCol="0" anchor="t">
            <a:spAutoFit/>
          </a:bodyPr>
          <a:p>
            <a:r>
              <a:rPr lang="zh-CN" altLang="en-US" sz="3600" b="1">
                <a:solidFill>
                  <a:srgbClr val="D36871"/>
                </a:solidFill>
                <a:ea typeface="黑体" panose="02010609060101010101" pitchFamily="49" charset="-122"/>
                <a:cs typeface="Times New Roman" panose="02020603050405020304" pitchFamily="18" charset="0"/>
                <a:sym typeface="+mn-ea"/>
              </a:rPr>
              <a:t>气体液化</a:t>
            </a:r>
            <a:endParaRPr lang="zh-CN" altLang="en-US" sz="3600" b="1">
              <a:solidFill>
                <a:srgbClr val="D36871"/>
              </a:solidFill>
              <a:ea typeface="黑体" panose="02010609060101010101" pitchFamily="49" charset="-122"/>
              <a:cs typeface="Times New Roman" panose="02020603050405020304" pitchFamily="18" charset="0"/>
              <a:sym typeface="+mn-ea"/>
            </a:endParaRPr>
          </a:p>
        </p:txBody>
      </p:sp>
      <p:sp>
        <p:nvSpPr>
          <p:cNvPr id="7" name="文本框 6"/>
          <p:cNvSpPr txBox="1"/>
          <p:nvPr>
            <p:custDataLst>
              <p:tags r:id="rId1"/>
            </p:custDataLst>
          </p:nvPr>
        </p:nvSpPr>
        <p:spPr>
          <a:xfrm>
            <a:off x="1979930" y="5157470"/>
            <a:ext cx="1673225" cy="645160"/>
          </a:xfrm>
          <a:prstGeom prst="rect">
            <a:avLst/>
          </a:prstGeom>
          <a:noFill/>
        </p:spPr>
        <p:txBody>
          <a:bodyPr wrap="square" rtlCol="0" anchor="t">
            <a:spAutoFit/>
          </a:bodyPr>
          <a:p>
            <a:r>
              <a:rPr lang="zh-CN" altLang="en-US" sz="3600">
                <a:solidFill>
                  <a:schemeClr val="tx1"/>
                </a:solidFill>
                <a:ea typeface="黑体" panose="02010609060101010101" pitchFamily="49" charset="-122"/>
                <a:cs typeface="Times New Roman" panose="02020603050405020304" pitchFamily="18" charset="0"/>
                <a:sym typeface="+mn-ea"/>
              </a:rPr>
              <a:t>降温</a:t>
            </a:r>
            <a:endParaRPr lang="zh-CN" altLang="en-US" sz="3600">
              <a:solidFill>
                <a:schemeClr val="tx1"/>
              </a:solidFill>
              <a:ea typeface="黑体" panose="02010609060101010101" pitchFamily="49" charset="-122"/>
              <a:cs typeface="Times New Roman" panose="02020603050405020304" pitchFamily="18" charset="0"/>
              <a:sym typeface="+mn-ea"/>
            </a:endParaRPr>
          </a:p>
        </p:txBody>
      </p:sp>
      <p:sp>
        <p:nvSpPr>
          <p:cNvPr id="8" name="文本框 7"/>
          <p:cNvSpPr txBox="1"/>
          <p:nvPr>
            <p:custDataLst>
              <p:tags r:id="rId2"/>
            </p:custDataLst>
          </p:nvPr>
        </p:nvSpPr>
        <p:spPr>
          <a:xfrm>
            <a:off x="6156325" y="5157470"/>
            <a:ext cx="1673225" cy="645160"/>
          </a:xfrm>
          <a:prstGeom prst="rect">
            <a:avLst/>
          </a:prstGeom>
          <a:noFill/>
        </p:spPr>
        <p:txBody>
          <a:bodyPr wrap="square" rtlCol="0" anchor="t">
            <a:spAutoFit/>
          </a:bodyPr>
          <a:p>
            <a:r>
              <a:rPr lang="zh-CN" altLang="en-US" sz="3600">
                <a:solidFill>
                  <a:schemeClr val="tx1"/>
                </a:solidFill>
                <a:ea typeface="黑体" panose="02010609060101010101" pitchFamily="49" charset="-122"/>
                <a:cs typeface="Times New Roman" panose="02020603050405020304" pitchFamily="18" charset="0"/>
                <a:sym typeface="+mn-ea"/>
              </a:rPr>
              <a:t>加压</a:t>
            </a:r>
            <a:endParaRPr lang="zh-CN" altLang="en-US" sz="3600">
              <a:solidFill>
                <a:schemeClr val="tx1"/>
              </a:solidFill>
              <a:ea typeface="黑体" panose="02010609060101010101" pitchFamily="49" charset="-122"/>
              <a:cs typeface="Times New Roman" panose="02020603050405020304" pitchFamily="18" charset="0"/>
              <a:sym typeface="+mn-ea"/>
            </a:endParaRPr>
          </a:p>
        </p:txBody>
      </p:sp>
      <p:pic>
        <p:nvPicPr>
          <p:cNvPr id="9" name="图片 8"/>
          <p:cNvPicPr>
            <a:picLocks noChangeAspect="1"/>
          </p:cNvPicPr>
          <p:nvPr>
            <p:custDataLst>
              <p:tags r:id="rId3"/>
            </p:custDataLst>
          </p:nvPr>
        </p:nvPicPr>
        <p:blipFill>
          <a:blip r:embed="rId4"/>
          <a:stretch>
            <a:fillRect/>
          </a:stretch>
        </p:blipFill>
        <p:spPr>
          <a:xfrm>
            <a:off x="1115695" y="2421255"/>
            <a:ext cx="3170555" cy="216154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4735830" y="1776095"/>
            <a:ext cx="4143375" cy="29825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a:t>决定物质存在相态的两大因素</a:t>
            </a:r>
            <a:endParaRPr lang="zh-CN" altLang="en-US"/>
          </a:p>
        </p:txBody>
      </p:sp>
      <p:sp>
        <p:nvSpPr>
          <p:cNvPr id="4" name="矩形 3"/>
          <p:cNvSpPr/>
          <p:nvPr/>
        </p:nvSpPr>
        <p:spPr>
          <a:xfrm>
            <a:off x="784344" y="3356992"/>
            <a:ext cx="8424936" cy="2676525"/>
          </a:xfrm>
          <a:prstGeom prst="rect">
            <a:avLst/>
          </a:prstGeom>
        </p:spPr>
        <p:txBody>
          <a:bodyPr wrap="square">
            <a:spAutoFit/>
          </a:bodyPr>
          <a:lstStyle/>
          <a:p>
            <a:pPr marL="357505" lvl="1" indent="-34290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分子的</a:t>
            </a:r>
            <a:r>
              <a:rPr lang="zh-CN" altLang="en-US" sz="2800" b="1" dirty="0">
                <a:solidFill>
                  <a:srgbClr val="00B050"/>
                </a:solidFill>
                <a:latin typeface="黑体" panose="02010609060101010101" pitchFamily="49" charset="-122"/>
                <a:ea typeface="黑体" panose="02010609060101010101" pitchFamily="49" charset="-122"/>
              </a:rPr>
              <a:t>热运动</a:t>
            </a:r>
            <a:r>
              <a:rPr lang="zh-CN" altLang="en-US" sz="2800" dirty="0">
                <a:latin typeface="黑体" panose="02010609060101010101" pitchFamily="49" charset="-122"/>
                <a:ea typeface="黑体" panose="02010609060101010101" pitchFamily="49" charset="-122"/>
              </a:rPr>
              <a:t>，使气体有扩散膨胀的倾向</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marL="357505" lvl="1" indent="-342900">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分子间的</a:t>
            </a:r>
            <a:r>
              <a:rPr lang="zh-CN" altLang="en-US" sz="2800" b="1" dirty="0">
                <a:solidFill>
                  <a:srgbClr val="00B050"/>
                </a:solidFill>
                <a:latin typeface="黑体" panose="02010609060101010101" pitchFamily="49" charset="-122"/>
                <a:ea typeface="黑体" panose="02010609060101010101" pitchFamily="49" charset="-122"/>
              </a:rPr>
              <a:t>相互吸引</a:t>
            </a:r>
            <a:r>
              <a:rPr lang="zh-CN" altLang="en-US" sz="2800" dirty="0">
                <a:latin typeface="黑体" panose="02010609060101010101" pitchFamily="49" charset="-122"/>
                <a:ea typeface="黑体" panose="02010609060101010101" pitchFamily="49" charset="-122"/>
              </a:rPr>
              <a:t>，使气体有凝聚的倾向。</a:t>
            </a:r>
            <a:endParaRPr lang="zh-CN" altLang="en-US" sz="2800" dirty="0">
              <a:latin typeface="黑体" panose="02010609060101010101" pitchFamily="49" charset="-122"/>
              <a:ea typeface="黑体" panose="02010609060101010101" pitchFamily="49" charset="-122"/>
            </a:endParaRPr>
          </a:p>
          <a:p>
            <a:endParaRPr lang="en-US" altLang="zh-CN" sz="2800" dirty="0" smtClean="0">
              <a:latin typeface="黑体" panose="02010609060101010101" pitchFamily="49" charset="-122"/>
              <a:ea typeface="黑体" panose="02010609060101010101" pitchFamily="49" charset="-122"/>
            </a:endParaRPr>
          </a:p>
          <a:p>
            <a:r>
              <a:rPr lang="zh-CN" altLang="en-US" sz="2800" dirty="0" smtClean="0">
                <a:latin typeface="黑体" panose="02010609060101010101" pitchFamily="49" charset="-122"/>
                <a:ea typeface="黑体" panose="02010609060101010101" pitchFamily="49" charset="-122"/>
              </a:rPr>
              <a:t>二者</a:t>
            </a:r>
            <a:r>
              <a:rPr lang="zh-CN" altLang="en-US" sz="2800" dirty="0">
                <a:latin typeface="黑体" panose="02010609060101010101" pitchFamily="49" charset="-122"/>
                <a:ea typeface="黑体" panose="02010609060101010101" pitchFamily="49" charset="-122"/>
              </a:rPr>
              <a:t>的强弱依</a:t>
            </a:r>
            <a:r>
              <a:rPr lang="zh-CN" altLang="en-US" sz="2800" b="1" dirty="0">
                <a:solidFill>
                  <a:srgbClr val="00B050"/>
                </a:solidFill>
                <a:latin typeface="黑体" panose="02010609060101010101" pitchFamily="49" charset="-122"/>
                <a:ea typeface="黑体" panose="02010609060101010101" pitchFamily="49" charset="-122"/>
              </a:rPr>
              <a:t>温度</a:t>
            </a:r>
            <a:r>
              <a:rPr lang="zh-CN" altLang="en-US" sz="2800" dirty="0">
                <a:latin typeface="黑体" panose="02010609060101010101" pitchFamily="49" charset="-122"/>
                <a:ea typeface="黑体" panose="02010609060101010101" pitchFamily="49" charset="-122"/>
              </a:rPr>
              <a:t>和</a:t>
            </a:r>
            <a:r>
              <a:rPr lang="zh-CN" altLang="en-US" sz="2800" b="1" dirty="0">
                <a:solidFill>
                  <a:srgbClr val="00B050"/>
                </a:solidFill>
                <a:latin typeface="黑体" panose="02010609060101010101" pitchFamily="49" charset="-122"/>
                <a:ea typeface="黑体" panose="02010609060101010101" pitchFamily="49" charset="-122"/>
              </a:rPr>
              <a:t>压力</a:t>
            </a:r>
            <a:r>
              <a:rPr lang="zh-CN" altLang="en-US" sz="2800" dirty="0">
                <a:latin typeface="黑体" panose="02010609060101010101" pitchFamily="49" charset="-122"/>
                <a:ea typeface="黑体" panose="02010609060101010101" pitchFamily="49" charset="-122"/>
              </a:rPr>
              <a:t>而</a:t>
            </a:r>
            <a:r>
              <a:rPr lang="zh-CN" altLang="en-US" sz="2800" dirty="0" smtClean="0">
                <a:latin typeface="黑体" panose="02010609060101010101" pitchFamily="49" charset="-122"/>
                <a:ea typeface="黑体" panose="02010609060101010101" pitchFamily="49" charset="-122"/>
              </a:rPr>
              <a:t>定</a:t>
            </a:r>
            <a:endParaRPr lang="en-US" altLang="zh-CN" sz="2800" dirty="0" smtClean="0">
              <a:latin typeface="黑体" panose="02010609060101010101" pitchFamily="49" charset="-122"/>
              <a:ea typeface="黑体" panose="02010609060101010101" pitchFamily="49" charset="-122"/>
            </a:endParaRPr>
          </a:p>
          <a:p>
            <a:r>
              <a:rPr lang="zh-CN" altLang="en-US" sz="2800" dirty="0" smtClean="0">
                <a:solidFill>
                  <a:srgbClr val="0000FF"/>
                </a:solidFill>
                <a:latin typeface="黑体" panose="02010609060101010101" pitchFamily="49" charset="-122"/>
                <a:ea typeface="黑体" panose="02010609060101010101" pitchFamily="49" charset="-122"/>
              </a:rPr>
              <a:t>降温</a:t>
            </a:r>
            <a:r>
              <a:rPr lang="zh-CN" altLang="en-US" sz="2800" dirty="0">
                <a:solidFill>
                  <a:srgbClr val="0000FF"/>
                </a:solidFill>
                <a:latin typeface="黑体" panose="02010609060101010101" pitchFamily="49" charset="-122"/>
                <a:ea typeface="黑体" panose="02010609060101010101" pitchFamily="49" charset="-122"/>
                <a:sym typeface="Symbol" panose="05050102010706020507" pitchFamily="18" charset="2"/>
              </a:rPr>
              <a:t></a:t>
            </a:r>
            <a:r>
              <a:rPr lang="zh-CN" altLang="en-US" sz="2800" dirty="0">
                <a:solidFill>
                  <a:srgbClr val="0000FF"/>
                </a:solidFill>
                <a:latin typeface="黑体" panose="02010609060101010101" pitchFamily="49" charset="-122"/>
                <a:ea typeface="黑体" panose="02010609060101010101" pitchFamily="49" charset="-122"/>
              </a:rPr>
              <a:t>减少热运动；加压</a:t>
            </a:r>
            <a:r>
              <a:rPr lang="zh-CN" altLang="en-US" sz="2800" dirty="0">
                <a:solidFill>
                  <a:srgbClr val="0000FF"/>
                </a:solidFill>
                <a:latin typeface="黑体" panose="02010609060101010101" pitchFamily="49" charset="-122"/>
                <a:ea typeface="黑体" panose="02010609060101010101" pitchFamily="49" charset="-122"/>
                <a:sym typeface="Symbol" panose="05050102010706020507" pitchFamily="18" charset="2"/>
              </a:rPr>
              <a:t></a:t>
            </a:r>
            <a:r>
              <a:rPr lang="zh-CN" altLang="en-US" sz="2800" dirty="0">
                <a:solidFill>
                  <a:srgbClr val="0000FF"/>
                </a:solidFill>
                <a:latin typeface="黑体" panose="02010609060101010101" pitchFamily="49" charset="-122"/>
                <a:ea typeface="黑体" panose="02010609060101010101" pitchFamily="49" charset="-122"/>
              </a:rPr>
              <a:t>增加</a:t>
            </a:r>
            <a:r>
              <a:rPr lang="zh-CN" altLang="en-US" sz="2800" dirty="0" smtClean="0">
                <a:solidFill>
                  <a:srgbClr val="0000FF"/>
                </a:solidFill>
                <a:latin typeface="黑体" panose="02010609060101010101" pitchFamily="49" charset="-122"/>
                <a:ea typeface="黑体" panose="02010609060101010101" pitchFamily="49" charset="-122"/>
              </a:rPr>
              <a:t>吸引力</a:t>
            </a:r>
            <a:endParaRPr lang="en-US" altLang="zh-CN" sz="2800" b="1" dirty="0" smtClean="0">
              <a:solidFill>
                <a:srgbClr val="0000FF"/>
              </a:solidFill>
              <a:latin typeface="黑体" panose="02010609060101010101" pitchFamily="49" charset="-122"/>
              <a:ea typeface="黑体" panose="02010609060101010101" pitchFamily="49" charset="-122"/>
            </a:endParaRPr>
          </a:p>
          <a:p>
            <a:endParaRPr lang="zh-CN" altLang="en-US" sz="28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784344" y="1573336"/>
            <a:ext cx="2936797" cy="1152128"/>
          </a:xfrm>
          <a:prstGeom prst="rect">
            <a:avLst/>
          </a:prstGeom>
        </p:spPr>
      </p:pic>
      <p:pic>
        <p:nvPicPr>
          <p:cNvPr id="6" name="图片 5"/>
          <p:cNvPicPr>
            <a:picLocks noChangeAspect="1"/>
          </p:cNvPicPr>
          <p:nvPr/>
        </p:nvPicPr>
        <p:blipFill>
          <a:blip r:embed="rId2"/>
          <a:stretch>
            <a:fillRect/>
          </a:stretch>
        </p:blipFill>
        <p:spPr>
          <a:xfrm>
            <a:off x="4494688" y="1105381"/>
            <a:ext cx="3995365" cy="212676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6610" y="2420620"/>
            <a:ext cx="3083560" cy="755650"/>
          </a:xfrm>
          <a:prstGeom prst="rect">
            <a:avLst/>
          </a:prstGeom>
          <a:noFill/>
          <a:extLst>
            <a:ext uri="{909E8E84-426E-40DD-AFC4-6F175D3DCCD1}">
              <a14:hiddenFill xmlns:a14="http://schemas.microsoft.com/office/drawing/2010/main">
                <a:solidFill>
                  <a:schemeClr val="bg1">
                    <a:lumMod val="95000"/>
                  </a:schemeClr>
                </a:solidFill>
              </a14:hiddenFill>
            </a:ext>
          </a:extLst>
        </p:spPr>
        <p:txBody>
          <a:bodyPr wrap="square" rtlCol="0" anchor="ctr">
            <a:spAutoFit/>
          </a:bodyPr>
          <a:lstStyle/>
          <a:p>
            <a:pPr marL="663575" indent="-663575" algn="l">
              <a:lnSpc>
                <a:spcPct val="120000"/>
              </a:lnSpc>
            </a:pPr>
            <a:r>
              <a:rPr lang="zh-CN" altLang="en-US" sz="3600" b="1" dirty="0" smtClean="0">
                <a:solidFill>
                  <a:srgbClr val="D36871"/>
                </a:solidFill>
                <a:ea typeface="黑体" panose="02010609060101010101" pitchFamily="49" charset="-122"/>
                <a:cs typeface="Times New Roman" panose="02020603050405020304" pitchFamily="18" charset="0"/>
                <a:sym typeface="+mn-ea"/>
              </a:rPr>
              <a:t>临界现象</a:t>
            </a:r>
            <a:endParaRPr lang="zh-CN" altLang="en-US" sz="3600" b="1" dirty="0" smtClean="0">
              <a:solidFill>
                <a:srgbClr val="D36871"/>
              </a:solidFill>
              <a:ea typeface="黑体" panose="02010609060101010101" pitchFamily="49" charset="-122"/>
              <a:cs typeface="Times New Roman" panose="02020603050405020304" pitchFamily="18" charset="0"/>
            </a:endParaRPr>
          </a:p>
        </p:txBody>
      </p:sp>
      <p:sp>
        <p:nvSpPr>
          <p:cNvPr id="4" name="矩形 3"/>
          <p:cNvSpPr/>
          <p:nvPr/>
        </p:nvSpPr>
        <p:spPr>
          <a:xfrm>
            <a:off x="827584" y="1101908"/>
            <a:ext cx="7845823" cy="645160"/>
          </a:xfrm>
          <a:prstGeom prst="rect">
            <a:avLst/>
          </a:prstGeom>
        </p:spPr>
        <p:txBody>
          <a:bodyPr wrap="square">
            <a:spAutoFit/>
          </a:bodyPr>
          <a:lstStyle/>
          <a:p>
            <a:pPr marL="0" lvl="1"/>
            <a:r>
              <a:rPr lang="zh-CN" altLang="en-US" sz="3600" b="1" dirty="0" smtClean="0">
                <a:solidFill>
                  <a:srgbClr val="0000FF"/>
                </a:solidFill>
                <a:latin typeface="黑体" panose="02010609060101010101" pitchFamily="49" charset="-122"/>
                <a:ea typeface="黑体" panose="02010609060101010101" pitchFamily="49" charset="-122"/>
              </a:rPr>
              <a:t>任何气体都可以通过加压使之液化？</a:t>
            </a:r>
            <a:endParaRPr lang="zh-CN" altLang="en-US" sz="3600" b="1" dirty="0" smtClean="0">
              <a:solidFill>
                <a:srgbClr val="0000FF"/>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lstStyle/>
          <a:p>
            <a:endParaRPr lang="zh-CN" altLang="en-US" dirty="0"/>
          </a:p>
        </p:txBody>
      </p:sp>
      <p:sp>
        <p:nvSpPr>
          <p:cNvPr id="7" name="矩形 6"/>
          <p:cNvSpPr/>
          <p:nvPr/>
        </p:nvSpPr>
        <p:spPr>
          <a:xfrm>
            <a:off x="816610" y="3359150"/>
            <a:ext cx="3671570" cy="2343150"/>
          </a:xfrm>
          <a:prstGeom prst="rect">
            <a:avLst/>
          </a:prstGeom>
        </p:spPr>
        <p:txBody>
          <a:bodyPr wrap="square">
            <a:noAutofit/>
          </a:bodyPr>
          <a:p>
            <a:pPr marL="0" lvl="1"/>
            <a:r>
              <a:rPr lang="zh-CN" altLang="en-US" dirty="0" smtClean="0">
                <a:solidFill>
                  <a:srgbClr val="000000"/>
                </a:solidFill>
                <a:latin typeface="黑体" panose="02010609060101010101" pitchFamily="49" charset="-122"/>
                <a:ea typeface="黑体" panose="02010609060101010101" pitchFamily="49" charset="-122"/>
              </a:rPr>
              <a:t>在某</a:t>
            </a:r>
            <a:r>
              <a:rPr lang="zh-CN" altLang="en-US" b="1" dirty="0" smtClean="0">
                <a:solidFill>
                  <a:srgbClr val="C00000"/>
                </a:solidFill>
                <a:latin typeface="黑体" panose="02010609060101010101" pitchFamily="49" charset="-122"/>
                <a:ea typeface="黑体" panose="02010609060101010101" pitchFamily="49" charset="-122"/>
              </a:rPr>
              <a:t>临界温度</a:t>
            </a:r>
            <a:r>
              <a:rPr lang="zh-CN" altLang="en-US" dirty="0" smtClean="0">
                <a:solidFill>
                  <a:srgbClr val="000000"/>
                </a:solidFill>
                <a:latin typeface="黑体" panose="02010609060101010101" pitchFamily="49" charset="-122"/>
                <a:ea typeface="黑体" panose="02010609060101010101" pitchFamily="49" charset="-122"/>
              </a:rPr>
              <a:t>以上如何加压都不能使气体液化的现象</a:t>
            </a:r>
            <a:endParaRPr lang="zh-CN" altLang="en-US" dirty="0" smtClean="0">
              <a:solidFill>
                <a:srgbClr val="000000"/>
              </a:solidFill>
              <a:latin typeface="黑体" panose="02010609060101010101" pitchFamily="49" charset="-122"/>
              <a:ea typeface="黑体" panose="02010609060101010101" pitchFamily="49" charset="-122"/>
            </a:endParaRPr>
          </a:p>
        </p:txBody>
      </p:sp>
      <p:pic>
        <p:nvPicPr>
          <p:cNvPr id="8" name="Picture 2" descr="Supercritical steam generator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3527" y="2492980"/>
            <a:ext cx="3691259" cy="3004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3" grpId="1"/>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upercritical steam generator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39975" y="2493010"/>
            <a:ext cx="4338320" cy="35306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为什么气体会有临界现象？</a:t>
            </a:r>
            <a:endParaRPr lang="zh-CN" altLang="en-US" dirty="0" smtClean="0"/>
          </a:p>
        </p:txBody>
      </p:sp>
      <p:sp>
        <p:nvSpPr>
          <p:cNvPr id="6" name="矩形 5"/>
          <p:cNvSpPr/>
          <p:nvPr/>
        </p:nvSpPr>
        <p:spPr>
          <a:xfrm>
            <a:off x="827583" y="1178957"/>
            <a:ext cx="7845823" cy="583565"/>
          </a:xfrm>
          <a:prstGeom prst="rect">
            <a:avLst/>
          </a:prstGeom>
        </p:spPr>
        <p:txBody>
          <a:bodyPr wrap="square">
            <a:spAutoFit/>
          </a:bodyPr>
          <a:lstStyle/>
          <a:p>
            <a:pPr>
              <a:spcBef>
                <a:spcPts val="1600"/>
              </a:spcBef>
            </a:pPr>
            <a:r>
              <a:rPr lang="zh-CN" altLang="en-US" dirty="0">
                <a:solidFill>
                  <a:srgbClr val="000000"/>
                </a:solidFill>
                <a:latin typeface="黑体" panose="02010609060101010101" pitchFamily="49" charset="-122"/>
                <a:ea typeface="黑体" panose="02010609060101010101" pitchFamily="49" charset="-122"/>
              </a:rPr>
              <a:t>加压带来的吸引力的增加不是无限制的</a:t>
            </a:r>
            <a:endParaRPr lang="zh-CN" altLang="en-US" dirty="0">
              <a:solidFill>
                <a:srgbClr val="0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t>重要概念</a:t>
            </a:r>
          </a:p>
        </p:txBody>
      </p:sp>
      <p:sp>
        <p:nvSpPr>
          <p:cNvPr id="4" name="矩形 3"/>
          <p:cNvSpPr/>
          <p:nvPr/>
        </p:nvSpPr>
        <p:spPr>
          <a:xfrm>
            <a:off x="4571747" y="1321465"/>
            <a:ext cx="4320480" cy="4194810"/>
          </a:xfrm>
          <a:prstGeom prst="rect">
            <a:avLst/>
          </a:prstGeom>
        </p:spPr>
        <p:txBody>
          <a:bodyPr wrap="square">
            <a:spAutoFit/>
          </a:bodyPr>
          <a:lstStyle/>
          <a:p>
            <a:r>
              <a:rPr lang="zh-CN" altLang="en-US" sz="2400" dirty="0" smtClean="0">
                <a:solidFill>
                  <a:srgbClr val="0000FF"/>
                </a:solidFill>
                <a:ea typeface="黑体" panose="02010609060101010101" pitchFamily="49" charset="-122"/>
                <a:cs typeface="Times New Roman" panose="02020603050405020304" pitchFamily="18" charset="0"/>
              </a:rPr>
              <a:t>临界温度</a:t>
            </a:r>
            <a:r>
              <a:rPr lang="en-US" altLang="zh-CN" sz="2400" dirty="0">
                <a:solidFill>
                  <a:srgbClr val="0000FF"/>
                </a:solidFill>
                <a:ea typeface="黑体" panose="02010609060101010101" pitchFamily="49" charset="-122"/>
                <a:cs typeface="Times New Roman" panose="02020603050405020304" pitchFamily="18" charset="0"/>
              </a:rPr>
              <a:t> (</a:t>
            </a:r>
            <a:r>
              <a:rPr lang="en-US" altLang="zh-CN" sz="2400" i="1" dirty="0" smtClean="0">
                <a:solidFill>
                  <a:srgbClr val="0000FF"/>
                </a:solidFill>
                <a:ea typeface="黑体" panose="02010609060101010101" pitchFamily="49" charset="-122"/>
                <a:cs typeface="Times New Roman" panose="02020603050405020304" pitchFamily="18" charset="0"/>
              </a:rPr>
              <a:t>T</a:t>
            </a:r>
            <a:r>
              <a:rPr lang="en-US" altLang="zh-CN" sz="2400" baseline="-25000" dirty="0" smtClean="0">
                <a:solidFill>
                  <a:srgbClr val="0000FF"/>
                </a:solidFill>
                <a:ea typeface="黑体" panose="02010609060101010101" pitchFamily="49" charset="-122"/>
                <a:cs typeface="Times New Roman" panose="02020603050405020304" pitchFamily="18" charset="0"/>
              </a:rPr>
              <a:t>c</a:t>
            </a:r>
            <a:r>
              <a:rPr lang="en-US" altLang="zh-CN" sz="2400" dirty="0" smtClean="0">
                <a:solidFill>
                  <a:srgbClr val="0000FF"/>
                </a:solidFill>
                <a:ea typeface="黑体" panose="02010609060101010101" pitchFamily="49" charset="-122"/>
                <a:cs typeface="Times New Roman" panose="02020603050405020304" pitchFamily="18" charset="0"/>
              </a:rPr>
              <a:t>)</a:t>
            </a:r>
            <a:endParaRPr lang="en-US" altLang="zh-CN" sz="2400" dirty="0" smtClean="0">
              <a:solidFill>
                <a:srgbClr val="0000FF"/>
              </a:solidFill>
              <a:ea typeface="黑体" panose="02010609060101010101" pitchFamily="49" charset="-122"/>
              <a:cs typeface="Times New Roman" panose="02020603050405020304" pitchFamily="18" charset="0"/>
            </a:endParaRPr>
          </a:p>
          <a:p>
            <a:r>
              <a:rPr lang="zh-CN" altLang="en-US" sz="2400" dirty="0" smtClean="0">
                <a:solidFill>
                  <a:srgbClr val="000000"/>
                </a:solidFill>
                <a:ea typeface="黑体" panose="02010609060101010101" pitchFamily="49" charset="-122"/>
                <a:cs typeface="Times New Roman" panose="02020603050405020304" pitchFamily="18" charset="0"/>
              </a:rPr>
              <a:t>在</a:t>
            </a:r>
            <a:r>
              <a:rPr lang="zh-CN" altLang="en-US" sz="2400" dirty="0">
                <a:solidFill>
                  <a:srgbClr val="000000"/>
                </a:solidFill>
                <a:ea typeface="黑体" panose="02010609060101010101" pitchFamily="49" charset="-122"/>
                <a:cs typeface="Times New Roman" panose="02020603050405020304" pitchFamily="18" charset="0"/>
              </a:rPr>
              <a:t>临界温度以上，不论怎样加大压强都不能使气体</a:t>
            </a:r>
            <a:r>
              <a:rPr lang="zh-CN" altLang="en-US" sz="2400" dirty="0" smtClean="0">
                <a:solidFill>
                  <a:srgbClr val="000000"/>
                </a:solidFill>
                <a:ea typeface="黑体" panose="02010609060101010101" pitchFamily="49" charset="-122"/>
                <a:cs typeface="Times New Roman" panose="02020603050405020304" pitchFamily="18" charset="0"/>
              </a:rPr>
              <a:t>液化。</a:t>
            </a:r>
            <a:endParaRPr lang="en-US" altLang="zh-CN" sz="2400" dirty="0" smtClean="0">
              <a:solidFill>
                <a:srgbClr val="000000"/>
              </a:solidFill>
              <a:ea typeface="黑体" panose="02010609060101010101" pitchFamily="49" charset="-122"/>
              <a:cs typeface="Times New Roman" panose="02020603050405020304" pitchFamily="18" charset="0"/>
            </a:endParaRPr>
          </a:p>
          <a:p>
            <a:pPr>
              <a:spcBef>
                <a:spcPts val="1600"/>
              </a:spcBef>
            </a:pPr>
            <a:r>
              <a:rPr lang="zh-CN" altLang="en-US" sz="2400" dirty="0" smtClean="0">
                <a:solidFill>
                  <a:srgbClr val="0000FF"/>
                </a:solidFill>
                <a:ea typeface="黑体" panose="02010609060101010101" pitchFamily="49" charset="-122"/>
                <a:cs typeface="Times New Roman" panose="02020603050405020304" pitchFamily="18" charset="0"/>
              </a:rPr>
              <a:t>临界</a:t>
            </a:r>
            <a:r>
              <a:rPr lang="zh-CN" altLang="en-US" sz="2400" dirty="0">
                <a:solidFill>
                  <a:srgbClr val="0000FF"/>
                </a:solidFill>
                <a:ea typeface="黑体" panose="02010609060101010101" pitchFamily="49" charset="-122"/>
                <a:cs typeface="Times New Roman" panose="02020603050405020304" pitchFamily="18" charset="0"/>
              </a:rPr>
              <a:t>压强</a:t>
            </a:r>
            <a:r>
              <a:rPr lang="en-US" altLang="zh-CN" sz="2400" dirty="0">
                <a:solidFill>
                  <a:srgbClr val="0000FF"/>
                </a:solidFill>
                <a:ea typeface="黑体" panose="02010609060101010101" pitchFamily="49" charset="-122"/>
                <a:cs typeface="Times New Roman" panose="02020603050405020304" pitchFamily="18" charset="0"/>
              </a:rPr>
              <a:t> (</a:t>
            </a:r>
            <a:r>
              <a:rPr lang="en-US" altLang="zh-CN" sz="2400" i="1" dirty="0">
                <a:solidFill>
                  <a:srgbClr val="0000FF"/>
                </a:solidFill>
                <a:ea typeface="黑体" panose="02010609060101010101" pitchFamily="49" charset="-122"/>
                <a:cs typeface="Times New Roman" panose="02020603050405020304" pitchFamily="18" charset="0"/>
              </a:rPr>
              <a:t>p</a:t>
            </a:r>
            <a:r>
              <a:rPr lang="en-US" altLang="zh-CN" sz="2400" baseline="-25000" dirty="0">
                <a:solidFill>
                  <a:srgbClr val="0000FF"/>
                </a:solidFill>
                <a:ea typeface="黑体" panose="02010609060101010101" pitchFamily="49" charset="-122"/>
                <a:cs typeface="Times New Roman" panose="02020603050405020304" pitchFamily="18" charset="0"/>
              </a:rPr>
              <a:t>c</a:t>
            </a:r>
            <a:r>
              <a:rPr lang="en-US" altLang="zh-CN" sz="2400" dirty="0" smtClean="0">
                <a:solidFill>
                  <a:srgbClr val="0000FF"/>
                </a:solidFill>
                <a:ea typeface="黑体" panose="02010609060101010101" pitchFamily="49" charset="-122"/>
                <a:cs typeface="Times New Roman" panose="02020603050405020304" pitchFamily="18" charset="0"/>
              </a:rPr>
              <a:t>)</a:t>
            </a:r>
            <a:endParaRPr lang="en-US" altLang="zh-CN" sz="2400" dirty="0" smtClean="0">
              <a:solidFill>
                <a:srgbClr val="0000FF"/>
              </a:solidFill>
              <a:ea typeface="黑体" panose="02010609060101010101" pitchFamily="49" charset="-122"/>
              <a:cs typeface="Times New Roman" panose="02020603050405020304" pitchFamily="18" charset="0"/>
            </a:endParaRPr>
          </a:p>
          <a:p>
            <a:r>
              <a:rPr lang="zh-CN" altLang="en-US" sz="2400" dirty="0" smtClean="0">
                <a:solidFill>
                  <a:srgbClr val="000000"/>
                </a:solidFill>
                <a:ea typeface="黑体" panose="02010609060101010101" pitchFamily="49" charset="-122"/>
                <a:cs typeface="Times New Roman" panose="02020603050405020304" pitchFamily="18" charset="0"/>
              </a:rPr>
              <a:t>在</a:t>
            </a:r>
            <a:r>
              <a:rPr lang="zh-CN" altLang="en-US" sz="2400" dirty="0">
                <a:solidFill>
                  <a:srgbClr val="000000"/>
                </a:solidFill>
                <a:ea typeface="黑体" panose="02010609060101010101" pitchFamily="49" charset="-122"/>
                <a:cs typeface="Times New Roman" panose="02020603050405020304" pitchFamily="18" charset="0"/>
              </a:rPr>
              <a:t>临界温度下使气体液化所需的最低压强叫临界压强</a:t>
            </a:r>
            <a:r>
              <a:rPr lang="zh-CN" altLang="en-US" sz="2400" dirty="0" smtClean="0">
                <a:solidFill>
                  <a:srgbClr val="000000"/>
                </a:solidFill>
                <a:ea typeface="黑体" panose="02010609060101010101" pitchFamily="49" charset="-122"/>
                <a:cs typeface="Times New Roman" panose="02020603050405020304" pitchFamily="18" charset="0"/>
              </a:rPr>
              <a:t>。</a:t>
            </a:r>
            <a:endParaRPr lang="en-US" altLang="zh-CN" sz="2400" dirty="0" smtClean="0">
              <a:solidFill>
                <a:srgbClr val="000000"/>
              </a:solidFill>
              <a:ea typeface="黑体" panose="02010609060101010101" pitchFamily="49" charset="-122"/>
              <a:cs typeface="Times New Roman" panose="02020603050405020304" pitchFamily="18" charset="0"/>
            </a:endParaRPr>
          </a:p>
          <a:p>
            <a:pPr>
              <a:spcBef>
                <a:spcPts val="1600"/>
              </a:spcBef>
            </a:pPr>
            <a:r>
              <a:rPr lang="zh-CN" altLang="en-US" sz="2400" dirty="0" smtClean="0">
                <a:solidFill>
                  <a:srgbClr val="0000FF"/>
                </a:solidFill>
                <a:ea typeface="黑体" panose="02010609060101010101" pitchFamily="49" charset="-122"/>
                <a:cs typeface="Times New Roman" panose="02020603050405020304" pitchFamily="18" charset="0"/>
              </a:rPr>
              <a:t>临界体积</a:t>
            </a:r>
            <a:r>
              <a:rPr lang="en-US" altLang="zh-CN" sz="2400" dirty="0" smtClean="0">
                <a:solidFill>
                  <a:srgbClr val="0000FF"/>
                </a:solidFill>
                <a:ea typeface="黑体" panose="02010609060101010101" pitchFamily="49" charset="-122"/>
                <a:cs typeface="Times New Roman" panose="02020603050405020304" pitchFamily="18" charset="0"/>
              </a:rPr>
              <a:t> (</a:t>
            </a:r>
            <a:r>
              <a:rPr lang="en-US" altLang="zh-CN" sz="2400" i="1" dirty="0" err="1" smtClean="0">
                <a:solidFill>
                  <a:srgbClr val="0000FF"/>
                </a:solidFill>
                <a:ea typeface="黑体" panose="02010609060101010101" pitchFamily="49" charset="-122"/>
                <a:cs typeface="Times New Roman" panose="02020603050405020304" pitchFamily="18" charset="0"/>
              </a:rPr>
              <a:t>V</a:t>
            </a:r>
            <a:r>
              <a:rPr lang="en-US" altLang="zh-CN" sz="2400" baseline="-25000" dirty="0" err="1" smtClean="0">
                <a:solidFill>
                  <a:srgbClr val="0000FF"/>
                </a:solidFill>
                <a:ea typeface="黑体" panose="02010609060101010101" pitchFamily="49" charset="-122"/>
                <a:cs typeface="Times New Roman" panose="02020603050405020304" pitchFamily="18" charset="0"/>
              </a:rPr>
              <a:t>c</a:t>
            </a:r>
            <a:r>
              <a:rPr lang="en-US" altLang="zh-CN" sz="2400" dirty="0" smtClean="0">
                <a:solidFill>
                  <a:srgbClr val="0000FF"/>
                </a:solidFill>
                <a:ea typeface="黑体" panose="02010609060101010101" pitchFamily="49" charset="-122"/>
                <a:cs typeface="Times New Roman" panose="02020603050405020304" pitchFamily="18" charset="0"/>
              </a:rPr>
              <a:t>)</a:t>
            </a:r>
            <a:endParaRPr lang="en-US" altLang="zh-CN" sz="2400" dirty="0" smtClean="0">
              <a:solidFill>
                <a:srgbClr val="0000FF"/>
              </a:solidFill>
              <a:ea typeface="黑体" panose="02010609060101010101" pitchFamily="49" charset="-122"/>
              <a:cs typeface="Times New Roman" panose="02020603050405020304" pitchFamily="18" charset="0"/>
            </a:endParaRPr>
          </a:p>
          <a:p>
            <a:r>
              <a:rPr lang="zh-CN" altLang="en-US" sz="2400" dirty="0" smtClean="0">
                <a:solidFill>
                  <a:srgbClr val="000000"/>
                </a:solidFill>
                <a:ea typeface="黑体" panose="02010609060101010101" pitchFamily="49" charset="-122"/>
                <a:cs typeface="Times New Roman" panose="02020603050405020304" pitchFamily="18" charset="0"/>
              </a:rPr>
              <a:t>在</a:t>
            </a:r>
            <a:r>
              <a:rPr lang="zh-CN" altLang="en-US" sz="2400" b="1" dirty="0">
                <a:solidFill>
                  <a:srgbClr val="FF0000"/>
                </a:solidFill>
                <a:ea typeface="黑体" panose="02010609060101010101" pitchFamily="49" charset="-122"/>
                <a:cs typeface="Times New Roman" panose="02020603050405020304" pitchFamily="18" charset="0"/>
              </a:rPr>
              <a:t>临界温度</a:t>
            </a:r>
            <a:r>
              <a:rPr lang="zh-CN" altLang="en-US" sz="2400" dirty="0">
                <a:solidFill>
                  <a:srgbClr val="000000"/>
                </a:solidFill>
                <a:ea typeface="黑体" panose="02010609060101010101" pitchFamily="49" charset="-122"/>
                <a:cs typeface="Times New Roman" panose="02020603050405020304" pitchFamily="18" charset="0"/>
              </a:rPr>
              <a:t>和</a:t>
            </a:r>
            <a:r>
              <a:rPr lang="zh-CN" altLang="en-US" sz="2400" b="1" dirty="0">
                <a:solidFill>
                  <a:srgbClr val="FF0000"/>
                </a:solidFill>
                <a:ea typeface="黑体" panose="02010609060101010101" pitchFamily="49" charset="-122"/>
                <a:cs typeface="Times New Roman" panose="02020603050405020304" pitchFamily="18" charset="0"/>
              </a:rPr>
              <a:t>临界压强</a:t>
            </a:r>
            <a:r>
              <a:rPr lang="zh-CN" altLang="en-US" sz="2400" dirty="0" smtClean="0">
                <a:solidFill>
                  <a:srgbClr val="000000"/>
                </a:solidFill>
                <a:ea typeface="黑体" panose="02010609060101010101" pitchFamily="49" charset="-122"/>
                <a:cs typeface="Times New Roman" panose="02020603050405020304" pitchFamily="18" charset="0"/>
              </a:rPr>
              <a:t>下</a:t>
            </a:r>
            <a:r>
              <a:rPr lang="en-US" altLang="zh-CN" sz="2400" b="1" dirty="0">
                <a:solidFill>
                  <a:srgbClr val="FF0000"/>
                </a:solidFill>
                <a:ea typeface="黑体" panose="02010609060101010101" pitchFamily="49" charset="-122"/>
                <a:cs typeface="Times New Roman" panose="02020603050405020304" pitchFamily="18" charset="0"/>
              </a:rPr>
              <a:t>1 </a:t>
            </a:r>
            <a:r>
              <a:rPr lang="en-US" altLang="zh-CN" sz="2400" b="1" dirty="0" err="1">
                <a:solidFill>
                  <a:srgbClr val="FF0000"/>
                </a:solidFill>
                <a:ea typeface="黑体" panose="02010609060101010101" pitchFamily="49" charset="-122"/>
                <a:cs typeface="Times New Roman" panose="02020603050405020304" pitchFamily="18" charset="0"/>
              </a:rPr>
              <a:t>mol</a:t>
            </a:r>
            <a:r>
              <a:rPr lang="zh-CN" altLang="en-US" sz="2400" dirty="0" smtClean="0">
                <a:solidFill>
                  <a:srgbClr val="000000"/>
                </a:solidFill>
                <a:ea typeface="黑体" panose="02010609060101010101" pitchFamily="49" charset="-122"/>
                <a:cs typeface="Times New Roman" panose="02020603050405020304" pitchFamily="18" charset="0"/>
              </a:rPr>
              <a:t>气体</a:t>
            </a:r>
            <a:r>
              <a:rPr lang="zh-CN" altLang="en-US" sz="2400" dirty="0">
                <a:solidFill>
                  <a:srgbClr val="000000"/>
                </a:solidFill>
                <a:ea typeface="黑体" panose="02010609060101010101" pitchFamily="49" charset="-122"/>
                <a:cs typeface="Times New Roman" panose="02020603050405020304" pitchFamily="18" charset="0"/>
              </a:rPr>
              <a:t>的体积。</a:t>
            </a:r>
            <a:r>
              <a:rPr lang="zh-CN" altLang="en-US" sz="2400" dirty="0">
                <a:ea typeface="黑体" panose="02010609060101010101" pitchFamily="49" charset="-122"/>
                <a:cs typeface="Times New Roman" panose="02020603050405020304" pitchFamily="18" charset="0"/>
              </a:rPr>
              <a:t> </a:t>
            </a:r>
            <a:br>
              <a:rPr lang="zh-CN" altLang="en-US" sz="2400" dirty="0">
                <a:ea typeface="黑体" panose="02010609060101010101" pitchFamily="49" charset="-122"/>
                <a:cs typeface="Times New Roman" panose="02020603050405020304" pitchFamily="18" charset="0"/>
              </a:rPr>
            </a:br>
            <a:endParaRPr lang="zh-CN" altLang="en-US" sz="2400" dirty="0">
              <a:ea typeface="黑体" panose="02010609060101010101" pitchFamily="49" charset="-122"/>
              <a:cs typeface="Times New Roman" panose="02020603050405020304" pitchFamily="18" charset="0"/>
            </a:endParaRPr>
          </a:p>
        </p:txBody>
      </p:sp>
      <p:pic>
        <p:nvPicPr>
          <p:cNvPr id="26626" name="Picture 2" descr="Supercritical steam generator - Wikipedi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12" y="1484784"/>
            <a:ext cx="4070149" cy="3312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PLACING_PICTURE_USER_VIEWPORT" val="{&quot;height&quot;:6465,&quot;width&quot;:10320}"/>
</p:tagLst>
</file>

<file path=ppt/tags/tag11.xml><?xml version="1.0" encoding="utf-8"?>
<p:tagLst xmlns:p="http://schemas.openxmlformats.org/presentationml/2006/main">
  <p:tag name="KSO_WM_UNIT_TABLE_BEAUTIFY" val="smartTable{9b08a5ab-1ccf-4780-87a8-60398980b36f}"/>
</p:tagLst>
</file>

<file path=ppt/tags/tag12.xml><?xml version="1.0" encoding="utf-8"?>
<p:tagLst xmlns:p="http://schemas.openxmlformats.org/presentationml/2006/main">
  <p:tag name="COMMONDATA" val="eyJoZGlkIjoiOWU0ODMyYjVlYTViZjMzODljNDIzZjI0MDU1N2JmYzAifQ=="/>
  <p:tag name="KSO_WPP_MARK_KEY" val="bc4dc871-12e1-4c62-bc93-4977d8b21c48"/>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5775,&quot;width&quot;:7110}"/>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spPr>
      <a:bodyPr wrap="square">
        <a:spAutoFit/>
      </a:bodyPr>
      <a:lstStyle>
        <a:defPPr marL="663575" indent="-663575">
          <a:lnSpc>
            <a:spcPct val="120000"/>
          </a:lnSpc>
          <a:defRPr sz="2800" dirty="0" smtClean="0">
            <a:solidFill>
              <a:schemeClr val="accent6">
                <a:lumMod val="50000"/>
              </a:schemeClr>
            </a:solidFill>
            <a:ea typeface="楷体" panose="02010609060101010101" pitchFamily="49" charset="-122"/>
            <a:cs typeface="Times New Roman" panose="02020603050405020304" pitchFamily="18" charset="0"/>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spPr>
      <a:bodyPr wrap="square">
        <a:spAutoFit/>
      </a:bodyPr>
      <a:lstStyle>
        <a:defPPr marL="663575" indent="-663575">
          <a:lnSpc>
            <a:spcPct val="120000"/>
          </a:lnSpc>
          <a:defRPr sz="2800" dirty="0" smtClean="0">
            <a:solidFill>
              <a:schemeClr val="accent6">
                <a:lumMod val="50000"/>
              </a:schemeClr>
            </a:solidFill>
            <a:ea typeface="楷体" panose="02010609060101010101" pitchFamily="49" charset="-122"/>
            <a:cs typeface="Times New Roman" panose="02020603050405020304" pitchFamily="18" charset="0"/>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4252</Words>
  <Application>WPS 演示</Application>
  <PresentationFormat>全屏显示(4:3)</PresentationFormat>
  <Paragraphs>444</Paragraphs>
  <Slides>48</Slides>
  <Notes>34</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3</vt:i4>
      </vt:variant>
      <vt:variant>
        <vt:lpstr>幻灯片标题</vt:lpstr>
      </vt:variant>
      <vt:variant>
        <vt:i4>48</vt:i4>
      </vt:variant>
    </vt:vector>
  </HeadingPairs>
  <TitlesOfParts>
    <vt:vector size="69" baseType="lpstr">
      <vt:lpstr>Arial</vt:lpstr>
      <vt:lpstr>宋体</vt:lpstr>
      <vt:lpstr>Wingdings</vt:lpstr>
      <vt:lpstr>Times New Roman</vt:lpstr>
      <vt:lpstr>楷体</vt:lpstr>
      <vt:lpstr>等线 Light</vt:lpstr>
      <vt:lpstr>黑体</vt:lpstr>
      <vt:lpstr>楷体_GB2312</vt:lpstr>
      <vt:lpstr>新宋体</vt:lpstr>
      <vt:lpstr>Cambria Math</vt:lpstr>
      <vt:lpstr>Symbol</vt:lpstr>
      <vt:lpstr>等线</vt:lpstr>
      <vt:lpstr>微软雅黑</vt:lpstr>
      <vt:lpstr>Arial Unicode MS</vt:lpstr>
      <vt:lpstr>Bahnschrift SemiBold SemiConden</vt:lpstr>
      <vt:lpstr>Bahnschrift</vt:lpstr>
      <vt:lpstr>1_自定义设计方案</vt:lpstr>
      <vt:lpstr>2_自定义设计方案</vt:lpstr>
      <vt:lpstr>Equation.3</vt:lpstr>
      <vt:lpstr>Equation.3</vt:lpstr>
      <vt:lpstr>Equation.3</vt:lpstr>
      <vt:lpstr>第三章 相变与液态</vt:lpstr>
      <vt:lpstr>物质的状态、物相、相变</vt:lpstr>
      <vt:lpstr>物相（相）</vt:lpstr>
      <vt:lpstr>相变</vt:lpstr>
      <vt:lpstr>3.1 气体的液化、临界现象</vt:lpstr>
      <vt:lpstr>决定物质存在相态的两大因素</vt:lpstr>
      <vt:lpstr>PowerPoint 演示文稿</vt:lpstr>
      <vt:lpstr>为什么气体会有临界现象？</vt:lpstr>
      <vt:lpstr>重要概念</vt:lpstr>
      <vt:lpstr>PowerPoint 演示文稿</vt:lpstr>
      <vt:lpstr>超临界流体</vt:lpstr>
      <vt:lpstr>3.2 液体的蒸发，蒸气压</vt:lpstr>
      <vt:lpstr>蒸发</vt:lpstr>
      <vt:lpstr>相平衡</vt:lpstr>
      <vt:lpstr>蒸气压   </vt:lpstr>
      <vt:lpstr>蒸气压的影响因素</vt:lpstr>
      <vt:lpstr>蒸气压与温度的关系</vt:lpstr>
      <vt:lpstr>蒸气压与温度的关系</vt:lpstr>
      <vt:lpstr>例题：</vt:lpstr>
      <vt:lpstr>PowerPoint 演示文稿</vt:lpstr>
      <vt:lpstr>例题：</vt:lpstr>
      <vt:lpstr>PowerPoint 演示文稿</vt:lpstr>
      <vt:lpstr>3.3 液体的凝固、固体的融化</vt:lpstr>
      <vt:lpstr>凝固点和熔点</vt:lpstr>
      <vt:lpstr>过冷液体</vt:lpstr>
      <vt:lpstr>固体的蒸气压</vt:lpstr>
      <vt:lpstr>固体的熔化</vt:lpstr>
      <vt:lpstr>3.4 水的相图</vt:lpstr>
      <vt:lpstr>水的相图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CO2的相图</vt:lpstr>
      <vt:lpstr>水的相图：气-固线负斜率</vt:lpstr>
      <vt:lpstr>3.5 液体和液晶</vt:lpstr>
      <vt:lpstr>PowerPoint 演示文稿</vt:lpstr>
      <vt:lpstr>PowerPoint 演示文稿</vt:lpstr>
      <vt:lpstr>液体的润湿性和毛细现象</vt:lpstr>
      <vt:lpstr>液体的粘度</vt:lpstr>
      <vt:lpstr>液晶</vt:lpstr>
      <vt:lpstr>液晶</vt:lpstr>
      <vt:lpstr>PowerPoint 演示文稿</vt:lpstr>
      <vt:lpstr>胆甾型液晶</vt:lpstr>
      <vt:lpstr>向列型液晶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huangzhipeng</dc:creator>
  <cp:lastModifiedBy>Tony.</cp:lastModifiedBy>
  <cp:revision>1405</cp:revision>
  <dcterms:created xsi:type="dcterms:W3CDTF">2016-12-09T02:43:00Z</dcterms:created>
  <dcterms:modified xsi:type="dcterms:W3CDTF">2023-09-12T04:02:56Z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C90463F5E42A4B8A97424071FFF90E0B_13</vt:lpwstr>
  </property>
</Properties>
</file>